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9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5" r:id="rId14"/>
    <p:sldId id="286" r:id="rId15"/>
    <p:sldId id="267" r:id="rId16"/>
    <p:sldId id="268" r:id="rId17"/>
    <p:sldId id="287" r:id="rId18"/>
    <p:sldId id="28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9" r:id="rId31"/>
    <p:sldId id="280" r:id="rId32"/>
    <p:sldId id="281" r:id="rId33"/>
    <p:sldId id="282" r:id="rId34"/>
    <p:sldId id="283" r:id="rId35"/>
    <p:sldId id="284" r:id="rId36"/>
    <p:sldId id="291" r:id="rId37"/>
  </p:sldIdLst>
  <p:sldSz cx="9906000" cy="6858000" type="A4"/>
  <p:notesSz cx="6858000" cy="97742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F4EA"/>
    <a:srgbClr val="00B7A5"/>
    <a:srgbClr val="00279F"/>
    <a:srgbClr val="3365FB"/>
    <a:srgbClr val="3C6CFC"/>
    <a:srgbClr val="FFA27C"/>
    <a:srgbClr val="F35B1B"/>
    <a:srgbClr val="712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5" autoAdjust="0"/>
    <p:restoredTop sz="94576" autoAdjust="0"/>
  </p:normalViewPr>
  <p:slideViewPr>
    <p:cSldViewPr>
      <p:cViewPr>
        <p:scale>
          <a:sx n="100" d="100"/>
          <a:sy n="100" d="100"/>
        </p:scale>
        <p:origin x="-1050" y="33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952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0592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30592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881D11A-2D85-4EC4-A978-C81A59153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557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>
              <a:defRPr sz="10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952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0592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>
              <a:defRPr sz="10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30592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>
                <a:latin typeface="Times New Roman" pitchFamily="18" charset="0"/>
              </a:defRPr>
            </a:lvl1pPr>
          </a:lstStyle>
          <a:p>
            <a:fld id="{B9FC3734-B0E0-4AFE-A10B-7062648BF6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049588" y="9309100"/>
            <a:ext cx="758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3" tIns="44450" rIns="87313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93925" defTabSz="8683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51125" defTabSz="8683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08325" defTabSz="8683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65525" defTabSz="8683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 i="0">
                <a:latin typeface="Arial" pitchFamily="34" charset="0"/>
              </a:rPr>
              <a:t>Page </a:t>
            </a:r>
            <a:fld id="{7A7F6F8B-786B-4205-8148-12CB6F404CED}" type="slidenum">
              <a:rPr lang="en-US" altLang="en-US" sz="1200" i="0">
                <a:latin typeface="Arial" pitchFamily="34" charset="0"/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200" i="0"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58850" y="855663"/>
            <a:ext cx="4940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6613"/>
            <a:ext cx="5029200" cy="384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5957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F2BB7-249A-46B5-BF7F-2A2A0425B96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62F2AF-7D71-406A-AE98-B859CD87620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9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2151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154AED-9A62-4B70-B315-CE9CA50A5CD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10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3D387-E78E-440A-BF66-E97F97697BF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11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1E69B3-7E32-4205-98CA-794C9D87176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11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Rectangle 6"/>
          <p:cNvSpPr>
            <a:spLocks noChangeArrowheads="1" noTextEdit="1"/>
          </p:cNvSpPr>
          <p:nvPr>
            <p:ph type="sldImg"/>
          </p:nvPr>
        </p:nvSpPr>
        <p:spPr bwMode="auto">
          <a:xfrm>
            <a:off x="962025" y="855663"/>
            <a:ext cx="49339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5" name="Rectangle 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646613"/>
            <a:ext cx="5029200" cy="3849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9510A-9908-40C2-B9CA-9AA7140B283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11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Rectangle 6"/>
          <p:cNvSpPr>
            <a:spLocks noChangeArrowheads="1" noTextEdit="1"/>
          </p:cNvSpPr>
          <p:nvPr>
            <p:ph type="sldImg"/>
          </p:nvPr>
        </p:nvSpPr>
        <p:spPr bwMode="auto">
          <a:xfrm>
            <a:off x="962025" y="855663"/>
            <a:ext cx="49339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63" name="Rectangle 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646613"/>
            <a:ext cx="5029200" cy="3849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DFCF5-9492-427D-AD69-18994E2B64E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12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30A93-EB11-46A0-B79D-814FE096D35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13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3E999-0D7F-45C0-85AE-07954D7D3CE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15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371A28-558C-47FE-A09B-E1E8F3001B6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16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D44347-8B10-4252-8A38-D15A396C04BE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17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B29EF0-A09C-471E-B815-431C3AAECB6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  <p:sp>
        <p:nvSpPr>
          <p:cNvPr id="717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BCE54D-51BD-49D9-9DC5-CBE2C8064977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18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473B9-1262-4DDD-B40D-8A84579713A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19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9BCFF-6D70-49A4-A9A8-D30C383F8F5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20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787D0F-AA9D-439E-A9B8-1E1AACD1A19F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22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66D86-ACDB-44DE-9AAE-B70DEBB9B538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23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EAD0B-DB4D-4869-99EA-09DBFC2520DF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24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3C2C8C-CFBA-465D-89BC-E58A430C4F54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25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4AEBC7-6F4F-4187-9150-7FD8538BD54D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26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E2414-494B-4490-AA02-AC31E5CFE19D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27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4C51C4-C5AF-4F69-AE04-F2C6039C5E5A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28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9E58E-976B-4E92-B442-67D10A50710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  <p:sp>
        <p:nvSpPr>
          <p:cNvPr id="7577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8662B5-9E37-4353-8448-018369F8131B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29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5837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B3056-BEB9-42C8-973F-320D7A1BD15E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30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604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CA4EA2-E8C4-4B48-954E-6DA3F5BAE609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31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624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B01FE3-75CA-4A04-B0DA-D2C2EEF0CE0D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31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7783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A6EAA-E2BD-466B-9EE1-BA90EBB441D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3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955463-B05E-4735-9B5B-A56BAF0D7B5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4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8C37C4-73D4-497A-849A-7CF5D4D601B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5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0F48CC-647B-42B7-A683-BC7408B8EE9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6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A8AB9F-0B26-4B44-AB61-7E1A9BCBB2C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7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06825-B9EA-4D3A-AB56-162C91087D3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8620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8620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/>
              <a:t>8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930433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635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962025" y="855663"/>
            <a:ext cx="4933950" cy="3416300"/>
          </a:xfrm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PLCopen PC2 -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C3762-9840-4B9A-8E3B-196BB8F062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PLCopen PC2 -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1094C-CEA0-4C8C-9AA5-F9F6BB9FF7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06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34250" y="1066800"/>
            <a:ext cx="23431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066800"/>
            <a:ext cx="68770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PLCopen PC2 -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23BB2-F543-49EB-9226-93AF949E75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914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905000"/>
            <a:ext cx="9372600" cy="4419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105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00800"/>
            <a:ext cx="1828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PLCopen PC2 -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fld id="{57A414C4-016E-4A23-8841-ACAF9D8C50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635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905000"/>
            <a:ext cx="46101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67300" y="1905000"/>
            <a:ext cx="4610100" cy="4419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00600" y="5105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00800"/>
            <a:ext cx="1828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PLCopen PC2 - Training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fld id="{100A9729-42FB-4D6A-8B75-C9EFEF384B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58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PLCopen PC2 -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83405-0E84-475B-8C4E-5B29D8344A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40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PLCopen PC2 -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79B26-D29E-4C5F-9D79-E441808381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84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610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905000"/>
            <a:ext cx="4610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PLCopen PC2 - Training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017AA-E628-467F-9D65-D6BB4D088F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1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PLCopen PC2 - Training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03C3E-BFB2-4811-9D5A-31E8102498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20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PLCopen PC2 -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BDF3F-B126-4E3E-AFF9-61B4F7EA6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47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PLCopen PC2 -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4CD9D-F4F9-4228-A4A7-D4B44AB9A2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20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PLCopen PC2 - Training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83411-21B4-465F-8BE6-B1D74E86C7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07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PLCopen PC2 - Training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DFD44-47CE-40A7-B8BD-11645D0C20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81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00600" y="5105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762000">
              <a:defRPr sz="1400" i="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008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200" b="1" i="0">
                <a:solidFill>
                  <a:srgbClr val="00279F"/>
                </a:solidFill>
                <a:latin typeface="Times New Roman" pitchFamily="18" charset="0"/>
              </a:defRPr>
            </a:lvl1pPr>
          </a:lstStyle>
          <a:p>
            <a:r>
              <a:rPr lang="en-US" altLang="en-US"/>
              <a:t>PLCopen PC2 - Training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 i="0">
                <a:latin typeface="Times New Roman" pitchFamily="18" charset="0"/>
              </a:defRPr>
            </a:lvl1pPr>
          </a:lstStyle>
          <a:p>
            <a:fld id="{0B3D4252-76DE-4D35-AA79-60F9C0FD59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066800"/>
            <a:ext cx="9372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05000"/>
            <a:ext cx="9372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29475" y="233363"/>
            <a:ext cx="24955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en-US" sz="2800" b="1" i="0">
                <a:solidFill>
                  <a:srgbClr val="00279F"/>
                </a:solidFill>
              </a:rPr>
              <a:t>PLCopen</a:t>
            </a:r>
          </a:p>
          <a:p>
            <a:pPr algn="r">
              <a:lnSpc>
                <a:spcPct val="80000"/>
              </a:lnSpc>
            </a:pPr>
            <a:r>
              <a:rPr lang="en-US" altLang="en-US" sz="1400" b="1">
                <a:solidFill>
                  <a:srgbClr val="00279F"/>
                </a:solidFill>
              </a:rPr>
              <a:t>for efficiency in automation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914400"/>
            <a:ext cx="9372600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04800" y="6400800"/>
            <a:ext cx="9334500" cy="0"/>
          </a:xfrm>
          <a:prstGeom prst="line">
            <a:avLst/>
          </a:prstGeom>
          <a:noFill/>
          <a:ln w="50800">
            <a:solidFill>
              <a:srgbClr val="00279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8210550" y="6535738"/>
            <a:ext cx="15430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altLang="en-US" sz="1200" b="1" i="0">
                <a:solidFill>
                  <a:srgbClr val="00279F"/>
                </a:solidFill>
              </a:rPr>
              <a:t>www.PLCopen.org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Font typeface="Wingdings" pitchFamily="2" charset="2"/>
        <a:buChar char="§"/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>
          <a:solidFill>
            <a:schemeClr val="tx2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8382000" cy="1143000"/>
          </a:xfrm>
          <a:noFill/>
          <a:ln/>
        </p:spPr>
        <p:txBody>
          <a:bodyPr/>
          <a:lstStyle/>
          <a:p>
            <a:r>
              <a:rPr lang="en-US" altLang="en-US"/>
              <a:t>PLCopen - IEC </a:t>
            </a:r>
            <a:r>
              <a:rPr lang="en-GB" altLang="en-US"/>
              <a:t>6</a:t>
            </a:r>
            <a:r>
              <a:rPr lang="en-US" altLang="en-US"/>
              <a:t>1131 - 3 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9067800" cy="1752600"/>
          </a:xfrm>
          <a:noFill/>
          <a:ln/>
        </p:spPr>
        <p:txBody>
          <a:bodyPr/>
          <a:lstStyle/>
          <a:p>
            <a:pPr marL="285750" indent="-285750"/>
            <a:r>
              <a:rPr lang="en-US" altLang="en-US"/>
              <a:t>Overview </a:t>
            </a:r>
          </a:p>
          <a:p>
            <a:pPr marL="285750" indent="-285750"/>
            <a:endParaRPr lang="en-US" altLang="en-US"/>
          </a:p>
          <a:p>
            <a:pPr marL="285750" indent="-285750"/>
            <a:endParaRPr lang="en-US" altLang="en-US"/>
          </a:p>
          <a:p>
            <a:pPr marL="285750" indent="-285750"/>
            <a:r>
              <a:rPr lang="en-US" altLang="en-US" sz="1600"/>
              <a:t>Version </a:t>
            </a:r>
            <a:r>
              <a:rPr lang="en-GB" altLang="en-US" sz="1600"/>
              <a:t>2</a:t>
            </a:r>
            <a:r>
              <a:rPr lang="en-US" altLang="en-US" sz="1600"/>
              <a:t>.1, </a:t>
            </a:r>
            <a:r>
              <a:rPr lang="en-GB" altLang="en-US" sz="1600">
                <a:solidFill>
                  <a:schemeClr val="tx1"/>
                </a:solidFill>
              </a:rPr>
              <a:t>September 2006</a:t>
            </a:r>
            <a:r>
              <a:rPr lang="en-US" altLang="en-US" sz="1600"/>
              <a:t>                                                                PLCopen  </a:t>
            </a:r>
            <a:r>
              <a:rPr lang="en-GB" altLang="en-US" sz="1600"/>
              <a:t>2006</a:t>
            </a:r>
            <a:endParaRPr lang="en-US" altLang="en-US" sz="1600"/>
          </a:p>
        </p:txBody>
      </p:sp>
      <p:pic>
        <p:nvPicPr>
          <p:cNvPr id="4105" name="Picture 9" descr="plc_ct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4365625"/>
            <a:ext cx="546100" cy="65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IEC </a:t>
            </a:r>
            <a:r>
              <a:rPr lang="en-GB" altLang="en-US"/>
              <a:t>6</a:t>
            </a:r>
            <a:r>
              <a:rPr lang="en-US" altLang="en-US"/>
              <a:t>1131 - Part 3 - Programming Languages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9372600" cy="36576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/>
              <a:t>Software-, communication- and programming-model</a:t>
            </a:r>
          </a:p>
          <a:p>
            <a:pPr>
              <a:lnSpc>
                <a:spcPct val="120000"/>
              </a:lnSpc>
            </a:pPr>
            <a:r>
              <a:rPr lang="en-US" altLang="en-US"/>
              <a:t>Definition of five interlinked programming languages</a:t>
            </a:r>
          </a:p>
          <a:p>
            <a:pPr>
              <a:lnSpc>
                <a:spcPct val="120000"/>
              </a:lnSpc>
            </a:pPr>
            <a:r>
              <a:rPr lang="en-US" altLang="en-US"/>
              <a:t>Syntax and semantics of two textual and two graphical languages: Instruction List (IL), Structured Text (ST), Ladder Diagram (LD) and Function Block Diagram (FBD)</a:t>
            </a:r>
          </a:p>
          <a:p>
            <a:pPr>
              <a:lnSpc>
                <a:spcPct val="120000"/>
              </a:lnSpc>
            </a:pPr>
            <a:r>
              <a:rPr lang="en-US" altLang="en-US"/>
              <a:t>Sequential Function Chart (SFC) for program structuring</a:t>
            </a: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IEC </a:t>
            </a:r>
            <a:r>
              <a:rPr lang="en-GB" altLang="en-US"/>
              <a:t>6</a:t>
            </a:r>
            <a:r>
              <a:rPr lang="en-US" altLang="en-US"/>
              <a:t>1131 - Part 4 User Guidelines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9372600" cy="411480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/>
              <a:t>Assists the user in:</a:t>
            </a:r>
          </a:p>
          <a:p>
            <a:r>
              <a:rPr lang="en-US" altLang="en-US"/>
              <a:t>Utilizing the other parts of the programmable controller standard</a:t>
            </a:r>
          </a:p>
          <a:p>
            <a:r>
              <a:rPr lang="en-US" altLang="en-US"/>
              <a:t>Specifying the requirements for applications</a:t>
            </a:r>
          </a:p>
          <a:p>
            <a:r>
              <a:rPr lang="en-US" altLang="en-US"/>
              <a:t>Selecting and implementing systems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IEC </a:t>
            </a:r>
            <a:r>
              <a:rPr lang="en-GB" altLang="en-US"/>
              <a:t>6</a:t>
            </a:r>
            <a:r>
              <a:rPr lang="en-US" altLang="en-US"/>
              <a:t>1131 - Part 5 Communication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9372600" cy="4114800"/>
          </a:xfrm>
          <a:noFill/>
          <a:ln/>
        </p:spPr>
        <p:txBody>
          <a:bodyPr/>
          <a:lstStyle/>
          <a:p>
            <a:r>
              <a:rPr lang="en-US" altLang="en-US"/>
              <a:t>Based on MMS (Manufacturing Message Specifications)</a:t>
            </a:r>
            <a:br>
              <a:rPr lang="en-US" altLang="en-US"/>
            </a:br>
            <a:r>
              <a:rPr lang="en-US" altLang="en-US"/>
              <a:t>(still in progress)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066800" y="5943600"/>
            <a:ext cx="7467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latin typeface="Arial" pitchFamily="34" charset="0"/>
              </a:rPr>
              <a:t>The provider is allowed to add more items!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IEC </a:t>
            </a:r>
            <a:r>
              <a:rPr lang="en-GB" altLang="en-US"/>
              <a:t>6</a:t>
            </a:r>
            <a:r>
              <a:rPr lang="en-US" altLang="en-US"/>
              <a:t>1131 - Part </a:t>
            </a:r>
            <a:r>
              <a:rPr lang="en-GB" altLang="en-US"/>
              <a:t>7</a:t>
            </a:r>
            <a:r>
              <a:rPr lang="en-US" altLang="en-US"/>
              <a:t> </a:t>
            </a:r>
            <a:r>
              <a:rPr lang="en-GB" altLang="en-US"/>
              <a:t>Fuzzy Logic</a:t>
            </a:r>
            <a:endParaRPr lang="en-US" alt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9372600" cy="4191000"/>
          </a:xfrm>
          <a:noFill/>
          <a:ln/>
        </p:spPr>
        <p:txBody>
          <a:bodyPr/>
          <a:lstStyle/>
          <a:p>
            <a:r>
              <a:rPr lang="en-GB" altLang="en-US"/>
              <a:t>Provides the definition of fuzzy control sets</a:t>
            </a:r>
            <a:endParaRPr lang="en-US" altLang="en-US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1066800" y="5943600"/>
            <a:ext cx="7467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latin typeface="Arial" pitchFamily="34" charset="0"/>
              </a:rPr>
              <a:t>The provider is allowed to add more items!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IEC </a:t>
            </a:r>
            <a:r>
              <a:rPr lang="en-GB" altLang="en-US"/>
              <a:t>6</a:t>
            </a:r>
            <a:r>
              <a:rPr lang="en-US" altLang="en-US"/>
              <a:t>1131 - Part </a:t>
            </a:r>
            <a:r>
              <a:rPr lang="en-GB" altLang="en-US"/>
              <a:t>8 Technical Report</a:t>
            </a:r>
            <a:endParaRPr lang="en-US" alt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9372600" cy="4114800"/>
          </a:xfrm>
          <a:noFill/>
          <a:ln/>
        </p:spPr>
        <p:txBody>
          <a:bodyPr/>
          <a:lstStyle/>
          <a:p>
            <a:r>
              <a:rPr lang="en-GB" altLang="en-US"/>
              <a:t>Provides guidelines for the application and implementation of programming languages for programmable controller</a:t>
            </a:r>
            <a:endParaRPr lang="en-US" altLang="en-US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1066800" y="5943600"/>
            <a:ext cx="7467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latin typeface="Arial" pitchFamily="34" charset="0"/>
              </a:rPr>
              <a:t>The provider is allowed to add more items!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IEC </a:t>
            </a:r>
            <a:r>
              <a:rPr lang="en-GB" altLang="en-US"/>
              <a:t>6</a:t>
            </a:r>
            <a:r>
              <a:rPr lang="en-US" altLang="en-US"/>
              <a:t>1131-3 Software Model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854200" y="1701800"/>
            <a:ext cx="6121400" cy="3987800"/>
          </a:xfrm>
          <a:prstGeom prst="rect">
            <a:avLst/>
          </a:prstGeom>
          <a:solidFill>
            <a:srgbClr val="FFD8DF"/>
          </a:solidFill>
          <a:ln w="508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082800" y="2159000"/>
            <a:ext cx="2692400" cy="2616200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1889125" y="1935163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889125" y="1728788"/>
            <a:ext cx="191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1" i="0">
                <a:solidFill>
                  <a:schemeClr val="hlink"/>
                </a:solidFill>
                <a:latin typeface="Arial" pitchFamily="34" charset="0"/>
              </a:rPr>
              <a:t>Configuration 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2235200" y="2540000"/>
            <a:ext cx="1092200" cy="4826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3530600" y="2540000"/>
            <a:ext cx="1092200" cy="4826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235200" y="3302000"/>
            <a:ext cx="1092200" cy="9398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3530600" y="3302000"/>
            <a:ext cx="1092200" cy="9398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4121150" y="3663950"/>
            <a:ext cx="444500" cy="520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4098925" y="38703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b="1" i="0">
                <a:solidFill>
                  <a:schemeClr val="bg1"/>
                </a:solidFill>
                <a:latin typeface="Arial" pitchFamily="34" charset="0"/>
              </a:rPr>
              <a:t>FB2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2270125" y="3322638"/>
            <a:ext cx="10398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b="1" i="0">
                <a:solidFill>
                  <a:schemeClr val="folHlink"/>
                </a:solidFill>
                <a:latin typeface="Arial" pitchFamily="34" charset="0"/>
              </a:rPr>
              <a:t>Program P1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3565525" y="3322638"/>
            <a:ext cx="10398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b="1" i="0">
                <a:solidFill>
                  <a:schemeClr val="folHlink"/>
                </a:solidFill>
                <a:latin typeface="Arial" pitchFamily="34" charset="0"/>
              </a:rPr>
              <a:t>Program P2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2422525" y="2665413"/>
            <a:ext cx="7604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 i="0">
                <a:solidFill>
                  <a:schemeClr val="folHlink"/>
                </a:solidFill>
                <a:latin typeface="Arial" pitchFamily="34" charset="0"/>
              </a:rPr>
              <a:t>Task1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3641725" y="2665413"/>
            <a:ext cx="7604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 i="0">
                <a:solidFill>
                  <a:schemeClr val="folHlink"/>
                </a:solidFill>
                <a:latin typeface="Arial" pitchFamily="34" charset="0"/>
              </a:rPr>
              <a:t>Task2</a:t>
            </a: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2041525" y="2132013"/>
            <a:ext cx="1290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 i="0">
                <a:solidFill>
                  <a:schemeClr val="accent2"/>
                </a:solidFill>
                <a:latin typeface="Arial" pitchFamily="34" charset="0"/>
              </a:rPr>
              <a:t>Resource L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3530600" y="5130800"/>
            <a:ext cx="2616200" cy="4064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4022725" y="5157788"/>
            <a:ext cx="1620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1" i="0">
                <a:solidFill>
                  <a:schemeClr val="tx2"/>
                </a:solidFill>
                <a:latin typeface="Arial" pitchFamily="34" charset="0"/>
              </a:rPr>
              <a:t>access paths</a:t>
            </a: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3587750" y="3663950"/>
            <a:ext cx="444500" cy="520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3565525" y="38703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b="1" i="0">
                <a:solidFill>
                  <a:schemeClr val="bg1"/>
                </a:solidFill>
                <a:latin typeface="Arial" pitchFamily="34" charset="0"/>
              </a:rPr>
              <a:t>FB1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5054600" y="2159000"/>
            <a:ext cx="2692400" cy="2616200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5207000" y="2540000"/>
            <a:ext cx="1092200" cy="4826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6502400" y="2540000"/>
            <a:ext cx="1092200" cy="4826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5207000" y="3302000"/>
            <a:ext cx="1092200" cy="9398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6502400" y="3302000"/>
            <a:ext cx="1092200" cy="9398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5797550" y="3663950"/>
            <a:ext cx="444500" cy="520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5775325" y="38703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b="1" i="0">
                <a:solidFill>
                  <a:schemeClr val="bg1"/>
                </a:solidFill>
                <a:latin typeface="Arial" pitchFamily="34" charset="0"/>
              </a:rPr>
              <a:t>FB4</a:t>
            </a:r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5241925" y="3322638"/>
            <a:ext cx="10398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b="1" i="0">
                <a:solidFill>
                  <a:schemeClr val="folHlink"/>
                </a:solidFill>
                <a:latin typeface="Arial" pitchFamily="34" charset="0"/>
              </a:rPr>
              <a:t>Program P3</a:t>
            </a:r>
          </a:p>
        </p:txBody>
      </p:sp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6537325" y="3322638"/>
            <a:ext cx="10398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b="1" i="0">
                <a:solidFill>
                  <a:schemeClr val="folHlink"/>
                </a:solidFill>
                <a:latin typeface="Arial" pitchFamily="34" charset="0"/>
              </a:rPr>
              <a:t>Program P4</a:t>
            </a:r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5394325" y="2665413"/>
            <a:ext cx="7604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 i="0">
                <a:solidFill>
                  <a:schemeClr val="folHlink"/>
                </a:solidFill>
                <a:latin typeface="Arial" pitchFamily="34" charset="0"/>
              </a:rPr>
              <a:t>Task3</a:t>
            </a:r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6613525" y="2665413"/>
            <a:ext cx="7604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 i="0">
                <a:solidFill>
                  <a:schemeClr val="folHlink"/>
                </a:solidFill>
                <a:latin typeface="Arial" pitchFamily="34" charset="0"/>
              </a:rPr>
              <a:t>Task4</a:t>
            </a:r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5013325" y="2132013"/>
            <a:ext cx="1290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 i="0">
                <a:solidFill>
                  <a:schemeClr val="accent2"/>
                </a:solidFill>
                <a:latin typeface="Arial" pitchFamily="34" charset="0"/>
              </a:rPr>
              <a:t>Resource L</a:t>
            </a:r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5264150" y="3663950"/>
            <a:ext cx="444500" cy="520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5241925" y="38703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b="1" i="0">
                <a:solidFill>
                  <a:schemeClr val="bg1"/>
                </a:solidFill>
                <a:latin typeface="Arial" pitchFamily="34" charset="0"/>
              </a:rPr>
              <a:t>FB3</a:t>
            </a:r>
          </a:p>
        </p:txBody>
      </p:sp>
      <p:sp>
        <p:nvSpPr>
          <p:cNvPr id="26662" name="Rectangle 38"/>
          <p:cNvSpPr>
            <a:spLocks noChangeArrowheads="1"/>
          </p:cNvSpPr>
          <p:nvPr/>
        </p:nvSpPr>
        <p:spPr bwMode="auto">
          <a:xfrm>
            <a:off x="2768600" y="4445000"/>
            <a:ext cx="4292600" cy="4826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3" name="Rectangle 39"/>
          <p:cNvSpPr>
            <a:spLocks noChangeArrowheads="1"/>
          </p:cNvSpPr>
          <p:nvPr/>
        </p:nvSpPr>
        <p:spPr bwMode="auto">
          <a:xfrm>
            <a:off x="2803525" y="4548188"/>
            <a:ext cx="4135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1" i="0">
                <a:solidFill>
                  <a:schemeClr val="tx2"/>
                </a:solidFill>
                <a:latin typeface="Arial" pitchFamily="34" charset="0"/>
              </a:rPr>
              <a:t>global and direct adressed variables</a:t>
            </a:r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2514600" y="3048000"/>
            <a:ext cx="0" cy="22860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 flipV="1">
            <a:off x="4038600" y="3048000"/>
            <a:ext cx="0" cy="22860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 flipV="1">
            <a:off x="5715000" y="3048000"/>
            <a:ext cx="0" cy="22860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 flipV="1">
            <a:off x="7315200" y="3048000"/>
            <a:ext cx="0" cy="22860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>
            <a:off x="3048000" y="3048000"/>
            <a:ext cx="762000" cy="60960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9" name="Line 45"/>
          <p:cNvSpPr>
            <a:spLocks noChangeShapeType="1"/>
          </p:cNvSpPr>
          <p:nvPr/>
        </p:nvSpPr>
        <p:spPr bwMode="auto">
          <a:xfrm flipH="1">
            <a:off x="5486400" y="3048000"/>
            <a:ext cx="1219200" cy="60960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0" name="Line 46"/>
          <p:cNvSpPr>
            <a:spLocks noChangeShapeType="1"/>
          </p:cNvSpPr>
          <p:nvPr/>
        </p:nvSpPr>
        <p:spPr bwMode="auto">
          <a:xfrm flipH="1">
            <a:off x="6019800" y="3048000"/>
            <a:ext cx="990600" cy="60960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1" name="Line 47"/>
          <p:cNvSpPr>
            <a:spLocks noChangeShapeType="1"/>
          </p:cNvSpPr>
          <p:nvPr/>
        </p:nvSpPr>
        <p:spPr bwMode="auto">
          <a:xfrm>
            <a:off x="4876800" y="4953000"/>
            <a:ext cx="0" cy="15240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2" name="Line 48"/>
          <p:cNvSpPr>
            <a:spLocks noChangeShapeType="1"/>
          </p:cNvSpPr>
          <p:nvPr/>
        </p:nvSpPr>
        <p:spPr bwMode="auto">
          <a:xfrm>
            <a:off x="7543800" y="4267200"/>
            <a:ext cx="0" cy="106680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3" name="Line 49"/>
          <p:cNvSpPr>
            <a:spLocks noChangeShapeType="1"/>
          </p:cNvSpPr>
          <p:nvPr/>
        </p:nvSpPr>
        <p:spPr bwMode="auto">
          <a:xfrm flipH="1">
            <a:off x="6172200" y="5334000"/>
            <a:ext cx="1371600" cy="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50"/>
          <p:cNvSpPr>
            <a:spLocks noChangeShapeType="1"/>
          </p:cNvSpPr>
          <p:nvPr/>
        </p:nvSpPr>
        <p:spPr bwMode="auto">
          <a:xfrm>
            <a:off x="2286000" y="4267200"/>
            <a:ext cx="0" cy="106680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Line 51"/>
          <p:cNvSpPr>
            <a:spLocks noChangeShapeType="1"/>
          </p:cNvSpPr>
          <p:nvPr/>
        </p:nvSpPr>
        <p:spPr bwMode="auto">
          <a:xfrm>
            <a:off x="2286000" y="5334000"/>
            <a:ext cx="1219200" cy="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6" name="Line 52"/>
          <p:cNvSpPr>
            <a:spLocks noChangeShapeType="1"/>
          </p:cNvSpPr>
          <p:nvPr/>
        </p:nvSpPr>
        <p:spPr bwMode="auto">
          <a:xfrm>
            <a:off x="3048000" y="5943600"/>
            <a:ext cx="11430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7" name="Line 53"/>
          <p:cNvSpPr>
            <a:spLocks noChangeShapeType="1"/>
          </p:cNvSpPr>
          <p:nvPr/>
        </p:nvSpPr>
        <p:spPr bwMode="auto">
          <a:xfrm>
            <a:off x="3048000" y="6172200"/>
            <a:ext cx="1143000" cy="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8" name="Rectangle 54"/>
          <p:cNvSpPr>
            <a:spLocks noChangeArrowheads="1"/>
          </p:cNvSpPr>
          <p:nvPr/>
        </p:nvSpPr>
        <p:spPr bwMode="auto">
          <a:xfrm>
            <a:off x="4403725" y="5813425"/>
            <a:ext cx="1617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b="1" i="0">
                <a:solidFill>
                  <a:schemeClr val="hlink"/>
                </a:solidFill>
                <a:latin typeface="Arial" pitchFamily="34" charset="0"/>
              </a:rPr>
              <a:t>Task association</a:t>
            </a:r>
          </a:p>
        </p:txBody>
      </p:sp>
      <p:sp>
        <p:nvSpPr>
          <p:cNvPr id="26679" name="Rectangle 55"/>
          <p:cNvSpPr>
            <a:spLocks noChangeArrowheads="1"/>
          </p:cNvSpPr>
          <p:nvPr/>
        </p:nvSpPr>
        <p:spPr bwMode="auto">
          <a:xfrm>
            <a:off x="4403725" y="6042025"/>
            <a:ext cx="2259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b="1" i="0">
                <a:solidFill>
                  <a:schemeClr val="tx2"/>
                </a:solidFill>
                <a:latin typeface="Arial" pitchFamily="34" charset="0"/>
              </a:rPr>
              <a:t>Access path association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Definition of Software Model Terms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1800"/>
              <a:t>Configuration</a:t>
            </a:r>
          </a:p>
          <a:p>
            <a:pPr lvl="1">
              <a:buFontTx/>
              <a:buNone/>
            </a:pPr>
            <a:r>
              <a:rPr lang="en-US" altLang="en-US"/>
              <a:t>A language element corresponding to a programmable controller system</a:t>
            </a:r>
          </a:p>
          <a:p>
            <a:r>
              <a:rPr lang="en-US" altLang="en-US" sz="1800"/>
              <a:t>Resource</a:t>
            </a:r>
          </a:p>
          <a:p>
            <a:pPr lvl="1">
              <a:buFontTx/>
              <a:buNone/>
            </a:pPr>
            <a:r>
              <a:rPr lang="en-US" altLang="en-US"/>
              <a:t>A language element corresponding to a signal processing function and its human-machine interface and sensor actuator functions</a:t>
            </a:r>
            <a:r>
              <a:rPr lang="en-GB" altLang="en-US"/>
              <a:t>, like a CPU in your system</a:t>
            </a:r>
            <a:endParaRPr lang="en-US" altLang="en-US"/>
          </a:p>
          <a:p>
            <a:r>
              <a:rPr lang="en-US" altLang="en-US" sz="1800"/>
              <a:t>Task </a:t>
            </a:r>
          </a:p>
          <a:p>
            <a:pPr lvl="1">
              <a:buFontTx/>
              <a:buNone/>
            </a:pPr>
            <a:r>
              <a:rPr lang="en-US" altLang="en-US"/>
              <a:t>An execution control element providing for periodic or triggered execution of a group of associated program organization units</a:t>
            </a:r>
          </a:p>
          <a:p>
            <a:r>
              <a:rPr lang="en-US" altLang="en-US" sz="1800"/>
              <a:t>Program</a:t>
            </a:r>
          </a:p>
          <a:p>
            <a:pPr lvl="1">
              <a:buFontTx/>
              <a:buNone/>
            </a:pPr>
            <a:r>
              <a:rPr lang="en-US" altLang="en-US"/>
              <a:t>Highest level program organization unit, several in - and outputs possible, can call FBs and Functions</a:t>
            </a:r>
          </a:p>
          <a:p>
            <a:r>
              <a:rPr lang="en-US" altLang="en-US" sz="1800"/>
              <a:t>FB</a:t>
            </a:r>
          </a:p>
          <a:p>
            <a:pPr lvl="1">
              <a:buFontTx/>
              <a:buNone/>
            </a:pPr>
            <a:r>
              <a:rPr lang="en-US" altLang="en-US"/>
              <a:t>Program organization unit</a:t>
            </a:r>
            <a:r>
              <a:rPr lang="en-GB" altLang="en-US"/>
              <a:t> Function Block</a:t>
            </a:r>
            <a:r>
              <a:rPr lang="en-US" altLang="en-US"/>
              <a:t>, several in - and outputs possible, can call other FBs and Functions</a:t>
            </a:r>
            <a:endParaRPr lang="en-US" altLang="en-US" sz="1400" b="1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971800" y="1219200"/>
            <a:ext cx="349250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776288" y="1223963"/>
            <a:ext cx="907256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en-US" b="1" i="0">
                <a:solidFill>
                  <a:srgbClr val="990000"/>
                </a:solidFill>
              </a:rPr>
              <a:t> </a:t>
            </a:r>
            <a:r>
              <a:rPr lang="de-DE" altLang="en-US" sz="3600" b="1" i="0">
                <a:solidFill>
                  <a:srgbClr val="790015"/>
                </a:solidFill>
                <a:latin typeface="Arial" pitchFamily="34" charset="0"/>
              </a:rPr>
              <a:t>IEC 61131-3:    The Common Elements</a:t>
            </a:r>
          </a:p>
        </p:txBody>
      </p:sp>
      <p:grpSp>
        <p:nvGrpSpPr>
          <p:cNvPr id="71686" name="Group 6"/>
          <p:cNvGrpSpPr>
            <a:grpSpLocks/>
          </p:cNvGrpSpPr>
          <p:nvPr/>
        </p:nvGrpSpPr>
        <p:grpSpPr bwMode="auto">
          <a:xfrm>
            <a:off x="730250" y="2209800"/>
            <a:ext cx="8337550" cy="3390900"/>
            <a:chOff x="604" y="1584"/>
            <a:chExt cx="5252" cy="2136"/>
          </a:xfrm>
        </p:grpSpPr>
        <p:grpSp>
          <p:nvGrpSpPr>
            <p:cNvPr id="71687" name="Group 7"/>
            <p:cNvGrpSpPr>
              <a:grpSpLocks/>
            </p:cNvGrpSpPr>
            <p:nvPr/>
          </p:nvGrpSpPr>
          <p:grpSpPr bwMode="auto">
            <a:xfrm>
              <a:off x="684" y="1584"/>
              <a:ext cx="5085" cy="1991"/>
              <a:chOff x="468" y="1584"/>
              <a:chExt cx="5085" cy="1991"/>
            </a:xfrm>
          </p:grpSpPr>
          <p:sp>
            <p:nvSpPr>
              <p:cNvPr id="71688" name="Rectangle 8"/>
              <p:cNvSpPr>
                <a:spLocks noChangeArrowheads="1"/>
              </p:cNvSpPr>
              <p:nvPr/>
            </p:nvSpPr>
            <p:spPr bwMode="auto">
              <a:xfrm>
                <a:off x="468" y="1584"/>
                <a:ext cx="3201" cy="19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9" name="Rectangle 9"/>
              <p:cNvSpPr>
                <a:spLocks noChangeArrowheads="1"/>
              </p:cNvSpPr>
              <p:nvPr/>
            </p:nvSpPr>
            <p:spPr bwMode="auto">
              <a:xfrm>
                <a:off x="527" y="1700"/>
                <a:ext cx="6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altLang="en-US" i="0">
                    <a:solidFill>
                      <a:srgbClr val="000000"/>
                    </a:solidFill>
                  </a:rPr>
                  <a:t>•</a:t>
                </a:r>
                <a:endParaRPr lang="de-DE" altLang="en-US" sz="1800" i="0">
                  <a:latin typeface="Arial" pitchFamily="34" charset="0"/>
                </a:endParaRPr>
              </a:p>
            </p:txBody>
          </p:sp>
          <p:sp>
            <p:nvSpPr>
              <p:cNvPr id="71690" name="Rectangle 10"/>
              <p:cNvSpPr>
                <a:spLocks noChangeArrowheads="1"/>
              </p:cNvSpPr>
              <p:nvPr/>
            </p:nvSpPr>
            <p:spPr bwMode="auto">
              <a:xfrm>
                <a:off x="593" y="1696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altLang="en-US" b="1" i="0">
                    <a:solidFill>
                      <a:srgbClr val="000000"/>
                    </a:solidFill>
                  </a:rPr>
                  <a:t>  </a:t>
                </a:r>
                <a:endParaRPr lang="de-DE" altLang="en-US" sz="1800" i="0">
                  <a:latin typeface="Arial" pitchFamily="34" charset="0"/>
                </a:endParaRPr>
              </a:p>
            </p:txBody>
          </p:sp>
          <p:sp>
            <p:nvSpPr>
              <p:cNvPr id="71691" name="Rectangle 11"/>
              <p:cNvSpPr>
                <a:spLocks noChangeArrowheads="1"/>
              </p:cNvSpPr>
              <p:nvPr/>
            </p:nvSpPr>
            <p:spPr bwMode="auto">
              <a:xfrm>
                <a:off x="689" y="1696"/>
                <a:ext cx="345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altLang="en-US" b="1" i="0">
                    <a:solidFill>
                      <a:srgbClr val="000000"/>
                    </a:solidFill>
                  </a:rPr>
                  <a:t>Character set			</a:t>
                </a:r>
                <a:r>
                  <a:rPr lang="de-DE" altLang="en-US" sz="1800" b="1" i="0">
                    <a:solidFill>
                      <a:srgbClr val="A50021"/>
                    </a:solidFill>
                  </a:rPr>
                  <a:t>    (English.........)</a:t>
                </a:r>
                <a:r>
                  <a:rPr lang="de-DE" altLang="en-US" b="1" i="0">
                    <a:solidFill>
                      <a:srgbClr val="000000"/>
                    </a:solidFill>
                  </a:rPr>
                  <a:t>	</a:t>
                </a:r>
              </a:p>
            </p:txBody>
          </p:sp>
          <p:sp>
            <p:nvSpPr>
              <p:cNvPr id="71692" name="Rectangle 12"/>
              <p:cNvSpPr>
                <a:spLocks noChangeArrowheads="1"/>
              </p:cNvSpPr>
              <p:nvPr/>
            </p:nvSpPr>
            <p:spPr bwMode="auto">
              <a:xfrm>
                <a:off x="527" y="2022"/>
                <a:ext cx="6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altLang="en-US" i="0">
                    <a:solidFill>
                      <a:srgbClr val="000000"/>
                    </a:solidFill>
                  </a:rPr>
                  <a:t>•</a:t>
                </a:r>
                <a:endParaRPr lang="de-DE" altLang="en-US" sz="1800" i="0">
                  <a:latin typeface="Arial" pitchFamily="34" charset="0"/>
                </a:endParaRPr>
              </a:p>
            </p:txBody>
          </p:sp>
          <p:sp>
            <p:nvSpPr>
              <p:cNvPr id="71693" name="Rectangle 13"/>
              <p:cNvSpPr>
                <a:spLocks noChangeArrowheads="1"/>
              </p:cNvSpPr>
              <p:nvPr/>
            </p:nvSpPr>
            <p:spPr bwMode="auto">
              <a:xfrm>
                <a:off x="593" y="2018"/>
                <a:ext cx="494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altLang="en-US" b="1" i="0">
                    <a:solidFill>
                      <a:srgbClr val="000000"/>
                    </a:solidFill>
                  </a:rPr>
                  <a:t>  Data types	                             </a:t>
                </a:r>
                <a:r>
                  <a:rPr lang="de-DE" altLang="en-US" sz="1800" b="1" i="0">
                    <a:solidFill>
                      <a:srgbClr val="A50021"/>
                    </a:solidFill>
                  </a:rPr>
                  <a:t>(BOOL, WORD, INTEGER.................)</a:t>
                </a:r>
                <a:endParaRPr lang="de-DE" altLang="en-US" sz="1800" b="1" i="0">
                  <a:latin typeface="Arial" pitchFamily="34" charset="0"/>
                </a:endParaRPr>
              </a:p>
            </p:txBody>
          </p:sp>
          <p:sp>
            <p:nvSpPr>
              <p:cNvPr id="71694" name="Rectangle 14"/>
              <p:cNvSpPr>
                <a:spLocks noChangeArrowheads="1"/>
              </p:cNvSpPr>
              <p:nvPr/>
            </p:nvSpPr>
            <p:spPr bwMode="auto">
              <a:xfrm>
                <a:off x="527" y="2344"/>
                <a:ext cx="6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altLang="en-US" i="0">
                    <a:solidFill>
                      <a:srgbClr val="000000"/>
                    </a:solidFill>
                  </a:rPr>
                  <a:t>•</a:t>
                </a:r>
                <a:endParaRPr lang="de-DE" altLang="en-US" sz="1800" i="0">
                  <a:latin typeface="Arial" pitchFamily="34" charset="0"/>
                </a:endParaRPr>
              </a:p>
            </p:txBody>
          </p:sp>
          <p:sp>
            <p:nvSpPr>
              <p:cNvPr id="71695" name="Rectangle 15"/>
              <p:cNvSpPr>
                <a:spLocks noChangeArrowheads="1"/>
              </p:cNvSpPr>
              <p:nvPr/>
            </p:nvSpPr>
            <p:spPr bwMode="auto">
              <a:xfrm>
                <a:off x="593" y="2340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altLang="en-US" b="1" i="0">
                    <a:solidFill>
                      <a:srgbClr val="000000"/>
                    </a:solidFill>
                  </a:rPr>
                  <a:t>  </a:t>
                </a:r>
                <a:endParaRPr lang="de-DE" altLang="en-US" sz="1800" i="0">
                  <a:latin typeface="Arial" pitchFamily="34" charset="0"/>
                </a:endParaRPr>
              </a:p>
            </p:txBody>
          </p:sp>
          <p:sp>
            <p:nvSpPr>
              <p:cNvPr id="71696" name="Rectangle 16"/>
              <p:cNvSpPr>
                <a:spLocks noChangeArrowheads="1"/>
              </p:cNvSpPr>
              <p:nvPr/>
            </p:nvSpPr>
            <p:spPr bwMode="auto">
              <a:xfrm>
                <a:off x="689" y="2340"/>
                <a:ext cx="486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altLang="en-US" b="1" i="0">
                    <a:solidFill>
                      <a:srgbClr val="000000"/>
                    </a:solidFill>
                  </a:rPr>
                  <a:t>Variables	                           </a:t>
                </a:r>
                <a:r>
                  <a:rPr lang="de-DE" altLang="en-US" sz="1800" b="1" i="0">
                    <a:solidFill>
                      <a:srgbClr val="A50021"/>
                    </a:solidFill>
                  </a:rPr>
                  <a:t>(VAR, VAR_input, VAR_output..........)</a:t>
                </a:r>
              </a:p>
            </p:txBody>
          </p:sp>
          <p:sp>
            <p:nvSpPr>
              <p:cNvPr id="71697" name="Rectangle 17"/>
              <p:cNvSpPr>
                <a:spLocks noChangeArrowheads="1"/>
              </p:cNvSpPr>
              <p:nvPr/>
            </p:nvSpPr>
            <p:spPr bwMode="auto">
              <a:xfrm>
                <a:off x="527" y="2666"/>
                <a:ext cx="6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altLang="en-US" i="0">
                    <a:solidFill>
                      <a:srgbClr val="000000"/>
                    </a:solidFill>
                  </a:rPr>
                  <a:t>•</a:t>
                </a:r>
                <a:endParaRPr lang="de-DE" altLang="en-US" sz="1800" i="0">
                  <a:latin typeface="Arial" pitchFamily="34" charset="0"/>
                </a:endParaRPr>
              </a:p>
            </p:txBody>
          </p:sp>
          <p:sp>
            <p:nvSpPr>
              <p:cNvPr id="71698" name="Rectangle 18"/>
              <p:cNvSpPr>
                <a:spLocks noChangeArrowheads="1"/>
              </p:cNvSpPr>
              <p:nvPr/>
            </p:nvSpPr>
            <p:spPr bwMode="auto">
              <a:xfrm>
                <a:off x="593" y="2662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altLang="en-US" b="1" i="0">
                    <a:solidFill>
                      <a:srgbClr val="000000"/>
                    </a:solidFill>
                  </a:rPr>
                  <a:t>  </a:t>
                </a:r>
                <a:endParaRPr lang="de-DE" altLang="en-US" sz="1800" i="0">
                  <a:latin typeface="Arial" pitchFamily="34" charset="0"/>
                </a:endParaRPr>
              </a:p>
            </p:txBody>
          </p:sp>
          <p:sp>
            <p:nvSpPr>
              <p:cNvPr id="71699" name="Rectangle 19"/>
              <p:cNvSpPr>
                <a:spLocks noChangeArrowheads="1"/>
              </p:cNvSpPr>
              <p:nvPr/>
            </p:nvSpPr>
            <p:spPr bwMode="auto">
              <a:xfrm>
                <a:off x="689" y="2662"/>
                <a:ext cx="528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altLang="en-US" b="1" i="0">
                    <a:solidFill>
                      <a:srgbClr val="000000"/>
                    </a:solidFill>
                  </a:rPr>
                  <a:t>POUs,</a:t>
                </a:r>
                <a:endParaRPr lang="de-DE" altLang="en-US" sz="1800" i="0">
                  <a:latin typeface="Arial" pitchFamily="34" charset="0"/>
                </a:endParaRPr>
              </a:p>
            </p:txBody>
          </p:sp>
          <p:sp>
            <p:nvSpPr>
              <p:cNvPr id="71700" name="Rectangle 20"/>
              <p:cNvSpPr>
                <a:spLocks noChangeArrowheads="1"/>
              </p:cNvSpPr>
              <p:nvPr/>
            </p:nvSpPr>
            <p:spPr bwMode="auto">
              <a:xfrm>
                <a:off x="1232" y="2662"/>
                <a:ext cx="408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altLang="en-US" sz="1800" b="1" i="0">
                    <a:solidFill>
                      <a:srgbClr val="000000"/>
                    </a:solidFill>
                  </a:rPr>
                  <a:t>Program Organisation Units    </a:t>
                </a:r>
                <a:r>
                  <a:rPr lang="de-DE" altLang="en-US" sz="1800" b="1" i="0">
                    <a:solidFill>
                      <a:srgbClr val="A50021"/>
                    </a:solidFill>
                  </a:rPr>
                  <a:t>(Function, Function Block...)</a:t>
                </a:r>
                <a:r>
                  <a:rPr lang="de-DE" altLang="en-US" b="1" i="0">
                    <a:solidFill>
                      <a:srgbClr val="000000"/>
                    </a:solidFill>
                  </a:rPr>
                  <a:t>	 </a:t>
                </a:r>
              </a:p>
            </p:txBody>
          </p:sp>
          <p:sp>
            <p:nvSpPr>
              <p:cNvPr id="71701" name="Rectangle 21"/>
              <p:cNvSpPr>
                <a:spLocks noChangeArrowheads="1"/>
              </p:cNvSpPr>
              <p:nvPr/>
            </p:nvSpPr>
            <p:spPr bwMode="auto">
              <a:xfrm>
                <a:off x="527" y="2988"/>
                <a:ext cx="6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altLang="en-US" i="0">
                    <a:solidFill>
                      <a:srgbClr val="000000"/>
                    </a:solidFill>
                  </a:rPr>
                  <a:t>•</a:t>
                </a:r>
                <a:endParaRPr lang="de-DE" altLang="en-US" sz="1800" i="0">
                  <a:latin typeface="Arial" pitchFamily="34" charset="0"/>
                </a:endParaRPr>
              </a:p>
            </p:txBody>
          </p:sp>
          <p:sp>
            <p:nvSpPr>
              <p:cNvPr id="71702" name="Rectangle 22"/>
              <p:cNvSpPr>
                <a:spLocks noChangeArrowheads="1"/>
              </p:cNvSpPr>
              <p:nvPr/>
            </p:nvSpPr>
            <p:spPr bwMode="auto">
              <a:xfrm>
                <a:off x="593" y="2984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altLang="en-US" b="1" i="0">
                    <a:solidFill>
                      <a:srgbClr val="000000"/>
                    </a:solidFill>
                  </a:rPr>
                  <a:t>  </a:t>
                </a:r>
                <a:endParaRPr lang="de-DE" altLang="en-US" sz="1800" i="0">
                  <a:latin typeface="Arial" pitchFamily="34" charset="0"/>
                </a:endParaRPr>
              </a:p>
            </p:txBody>
          </p:sp>
          <p:sp>
            <p:nvSpPr>
              <p:cNvPr id="71703" name="Rectangle 23"/>
              <p:cNvSpPr>
                <a:spLocks noChangeArrowheads="1"/>
              </p:cNvSpPr>
              <p:nvPr/>
            </p:nvSpPr>
            <p:spPr bwMode="auto">
              <a:xfrm>
                <a:off x="689" y="2984"/>
                <a:ext cx="483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altLang="en-US" b="1" i="0">
                    <a:solidFill>
                      <a:srgbClr val="000000"/>
                    </a:solidFill>
                  </a:rPr>
                  <a:t>SFC Elements	               </a:t>
                </a:r>
                <a:r>
                  <a:rPr lang="de-DE" altLang="en-US" sz="1800" b="1" i="0">
                    <a:solidFill>
                      <a:srgbClr val="A50021"/>
                    </a:solidFill>
                  </a:rPr>
                  <a:t>(Steps, Transitions.................................)</a:t>
                </a:r>
                <a:endParaRPr lang="de-DE" altLang="en-US" sz="1800" i="0">
                  <a:latin typeface="Arial" pitchFamily="34" charset="0"/>
                </a:endParaRPr>
              </a:p>
            </p:txBody>
          </p:sp>
          <p:sp>
            <p:nvSpPr>
              <p:cNvPr id="71704" name="Rectangle 24"/>
              <p:cNvSpPr>
                <a:spLocks noChangeArrowheads="1"/>
              </p:cNvSpPr>
              <p:nvPr/>
            </p:nvSpPr>
            <p:spPr bwMode="auto">
              <a:xfrm>
                <a:off x="527" y="3310"/>
                <a:ext cx="6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altLang="en-US" i="0">
                    <a:solidFill>
                      <a:srgbClr val="000000"/>
                    </a:solidFill>
                  </a:rPr>
                  <a:t>•</a:t>
                </a:r>
                <a:endParaRPr lang="de-DE" altLang="en-US" sz="1800" i="0">
                  <a:latin typeface="Arial" pitchFamily="34" charset="0"/>
                </a:endParaRPr>
              </a:p>
            </p:txBody>
          </p:sp>
          <p:sp>
            <p:nvSpPr>
              <p:cNvPr id="71705" name="Rectangle 25"/>
              <p:cNvSpPr>
                <a:spLocks noChangeArrowheads="1"/>
              </p:cNvSpPr>
              <p:nvPr/>
            </p:nvSpPr>
            <p:spPr bwMode="auto">
              <a:xfrm>
                <a:off x="593" y="3306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altLang="en-US" b="1" i="0">
                    <a:solidFill>
                      <a:srgbClr val="000000"/>
                    </a:solidFill>
                  </a:rPr>
                  <a:t>  </a:t>
                </a:r>
                <a:endParaRPr lang="de-DE" altLang="en-US" sz="1800" i="0">
                  <a:latin typeface="Arial" pitchFamily="34" charset="0"/>
                </a:endParaRPr>
              </a:p>
            </p:txBody>
          </p:sp>
          <p:sp>
            <p:nvSpPr>
              <p:cNvPr id="71706" name="Rectangle 26"/>
              <p:cNvSpPr>
                <a:spLocks noChangeArrowheads="1"/>
              </p:cNvSpPr>
              <p:nvPr/>
            </p:nvSpPr>
            <p:spPr bwMode="auto">
              <a:xfrm>
                <a:off x="689" y="3306"/>
                <a:ext cx="192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altLang="en-US" b="1" i="0">
                    <a:solidFill>
                      <a:srgbClr val="000000"/>
                    </a:solidFill>
                  </a:rPr>
                  <a:t>Configuration elements</a:t>
                </a:r>
                <a:endParaRPr lang="de-DE" altLang="en-US" sz="1800" i="0">
                  <a:latin typeface="Arial" pitchFamily="34" charset="0"/>
                </a:endParaRPr>
              </a:p>
            </p:txBody>
          </p:sp>
          <p:sp>
            <p:nvSpPr>
              <p:cNvPr id="71707" name="Rectangle 27"/>
              <p:cNvSpPr>
                <a:spLocks noChangeArrowheads="1"/>
              </p:cNvSpPr>
              <p:nvPr/>
            </p:nvSpPr>
            <p:spPr bwMode="auto">
              <a:xfrm>
                <a:off x="2614" y="3306"/>
                <a:ext cx="11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altLang="en-US" b="1" i="0">
                    <a:solidFill>
                      <a:srgbClr val="000000"/>
                    </a:solidFill>
                  </a:rPr>
                  <a:t>: </a:t>
                </a:r>
                <a:endParaRPr lang="de-DE" altLang="en-US" sz="1800" i="0">
                  <a:latin typeface="Arial" pitchFamily="34" charset="0"/>
                </a:endParaRPr>
              </a:p>
            </p:txBody>
          </p:sp>
          <p:sp>
            <p:nvSpPr>
              <p:cNvPr id="71708" name="Rectangle 28"/>
              <p:cNvSpPr>
                <a:spLocks noChangeArrowheads="1"/>
              </p:cNvSpPr>
              <p:nvPr/>
            </p:nvSpPr>
            <p:spPr bwMode="auto">
              <a:xfrm>
                <a:off x="3094" y="3360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altLang="en-US" sz="1800" b="1" i="0">
                    <a:solidFill>
                      <a:srgbClr val="A50021"/>
                    </a:solidFill>
                  </a:rPr>
                  <a:t> (Tasks)</a:t>
                </a:r>
              </a:p>
            </p:txBody>
          </p:sp>
        </p:grpSp>
        <p:sp>
          <p:nvSpPr>
            <p:cNvPr id="71709" name="Rectangle 29"/>
            <p:cNvSpPr>
              <a:spLocks noChangeArrowheads="1"/>
            </p:cNvSpPr>
            <p:nvPr/>
          </p:nvSpPr>
          <p:spPr bwMode="auto">
            <a:xfrm>
              <a:off x="604" y="1640"/>
              <a:ext cx="5252" cy="20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710" name="Group 30"/>
          <p:cNvGrpSpPr>
            <a:grpSpLocks/>
          </p:cNvGrpSpPr>
          <p:nvPr/>
        </p:nvGrpSpPr>
        <p:grpSpPr bwMode="auto">
          <a:xfrm>
            <a:off x="5229225" y="5600700"/>
            <a:ext cx="3838575" cy="533400"/>
            <a:chOff x="3438" y="3664"/>
            <a:chExt cx="2418" cy="336"/>
          </a:xfrm>
        </p:grpSpPr>
        <p:sp>
          <p:nvSpPr>
            <p:cNvPr id="71711" name="Text Box 31"/>
            <p:cNvSpPr txBox="1">
              <a:spLocks noChangeArrowheads="1"/>
            </p:cNvSpPr>
            <p:nvPr/>
          </p:nvSpPr>
          <p:spPr bwMode="auto">
            <a:xfrm>
              <a:off x="3904" y="3744"/>
              <a:ext cx="1952" cy="256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l">
                <a:spcBef>
                  <a:spcPct val="120000"/>
                </a:spcBef>
                <a:buFontTx/>
                <a:buChar char="•"/>
              </a:pPr>
              <a:r>
                <a:rPr lang="de-DE" altLang="en-US" sz="2000" b="1" i="0">
                  <a:latin typeface="Times New Roman" pitchFamily="18" charset="0"/>
                </a:rPr>
                <a:t> Basis for software re-use</a:t>
              </a:r>
              <a:endParaRPr lang="de-DE" altLang="en-US" sz="2400" i="0">
                <a:latin typeface="Times New Roman" pitchFamily="18" charset="0"/>
              </a:endParaRPr>
            </a:p>
          </p:txBody>
        </p:sp>
        <p:sp>
          <p:nvSpPr>
            <p:cNvPr id="71712" name="AutoShape 32"/>
            <p:cNvSpPr>
              <a:spLocks noChangeArrowheads="1"/>
            </p:cNvSpPr>
            <p:nvPr/>
          </p:nvSpPr>
          <p:spPr bwMode="auto">
            <a:xfrm rot="5400000">
              <a:off x="3473" y="3629"/>
              <a:ext cx="265" cy="336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-231775" y="44450"/>
            <a:ext cx="7600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3600" b="1">
                <a:solidFill>
                  <a:srgbClr val="790015"/>
                </a:solidFill>
                <a:latin typeface="Arial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rgbClr val="790015"/>
                </a:solidFill>
                <a:latin typeface="Arial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rgbClr val="790015"/>
                </a:solidFill>
                <a:latin typeface="Arial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rgbClr val="790015"/>
                </a:solidFill>
                <a:latin typeface="Arial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rgbClr val="790015"/>
                </a:solidFill>
                <a:latin typeface="Arial" pitchFamily="34" charset="0"/>
              </a:defRPr>
            </a:lvl5pPr>
            <a:lvl6pPr marL="4572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90015"/>
                </a:solidFill>
                <a:latin typeface="Arial" pitchFamily="34" charset="0"/>
              </a:defRPr>
            </a:lvl6pPr>
            <a:lvl7pPr marL="9144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90015"/>
                </a:solidFill>
                <a:latin typeface="Arial" pitchFamily="34" charset="0"/>
              </a:defRPr>
            </a:lvl7pPr>
            <a:lvl8pPr marL="1371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90015"/>
                </a:solidFill>
                <a:latin typeface="Arial" pitchFamily="34" charset="0"/>
              </a:defRPr>
            </a:lvl8pPr>
            <a:lvl9pPr marL="18288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90015"/>
                </a:solidFill>
                <a:latin typeface="Arial" pitchFamily="34" charset="0"/>
              </a:defRPr>
            </a:lvl9pPr>
          </a:lstStyle>
          <a:p>
            <a:r>
              <a:rPr lang="de-DE" altLang="en-US" sz="3200" i="0"/>
              <a:t>IEC 61131-3 Elementary Data Types</a:t>
            </a:r>
            <a:endParaRPr lang="de-DE" altLang="en-US" i="0"/>
          </a:p>
        </p:txBody>
      </p:sp>
      <p:grpSp>
        <p:nvGrpSpPr>
          <p:cNvPr id="72709" name="Group 5"/>
          <p:cNvGrpSpPr>
            <a:grpSpLocks/>
          </p:cNvGrpSpPr>
          <p:nvPr/>
        </p:nvGrpSpPr>
        <p:grpSpPr bwMode="auto">
          <a:xfrm>
            <a:off x="990600" y="981075"/>
            <a:ext cx="8193088" cy="5421313"/>
            <a:chOff x="196" y="539"/>
            <a:chExt cx="5238" cy="3701"/>
          </a:xfrm>
        </p:grpSpPr>
        <p:sp>
          <p:nvSpPr>
            <p:cNvPr id="72710" name="Text Box 6"/>
            <p:cNvSpPr txBox="1">
              <a:spLocks noChangeArrowheads="1"/>
            </p:cNvSpPr>
            <p:nvPr/>
          </p:nvSpPr>
          <p:spPr bwMode="auto">
            <a:xfrm>
              <a:off x="196" y="635"/>
              <a:ext cx="118" cy="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de-DE" altLang="en-US" sz="2800" i="0">
                <a:latin typeface="Times New Roman" pitchFamily="18" charset="0"/>
              </a:endParaRPr>
            </a:p>
            <a:p>
              <a:pPr algn="l"/>
              <a:endParaRPr lang="de-DE" altLang="en-US" sz="2800" i="0">
                <a:latin typeface="Times New Roman" pitchFamily="18" charset="0"/>
              </a:endParaRPr>
            </a:p>
            <a:p>
              <a:pPr algn="l"/>
              <a:endParaRPr lang="de-DE" altLang="en-US" sz="2800" i="0">
                <a:latin typeface="Times New Roman" pitchFamily="18" charset="0"/>
              </a:endParaRPr>
            </a:p>
          </p:txBody>
        </p:sp>
        <p:sp>
          <p:nvSpPr>
            <p:cNvPr id="72711" name="Line 7"/>
            <p:cNvSpPr>
              <a:spLocks noChangeShapeType="1"/>
            </p:cNvSpPr>
            <p:nvPr/>
          </p:nvSpPr>
          <p:spPr bwMode="auto">
            <a:xfrm>
              <a:off x="2170" y="539"/>
              <a:ext cx="0" cy="3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2" name="Line 8"/>
            <p:cNvSpPr>
              <a:spLocks noChangeShapeType="1"/>
            </p:cNvSpPr>
            <p:nvPr/>
          </p:nvSpPr>
          <p:spPr bwMode="auto">
            <a:xfrm>
              <a:off x="250" y="539"/>
              <a:ext cx="0" cy="3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3" name="Line 9"/>
            <p:cNvSpPr>
              <a:spLocks noChangeShapeType="1"/>
            </p:cNvSpPr>
            <p:nvPr/>
          </p:nvSpPr>
          <p:spPr bwMode="auto">
            <a:xfrm>
              <a:off x="250" y="539"/>
              <a:ext cx="51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4" name="Line 10"/>
            <p:cNvSpPr>
              <a:spLocks noChangeShapeType="1"/>
            </p:cNvSpPr>
            <p:nvPr/>
          </p:nvSpPr>
          <p:spPr bwMode="auto">
            <a:xfrm>
              <a:off x="5434" y="539"/>
              <a:ext cx="0" cy="3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5" name="Line 11"/>
            <p:cNvSpPr>
              <a:spLocks noChangeShapeType="1"/>
            </p:cNvSpPr>
            <p:nvPr/>
          </p:nvSpPr>
          <p:spPr bwMode="auto">
            <a:xfrm>
              <a:off x="250" y="4187"/>
              <a:ext cx="51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6" name="Text Box 12"/>
            <p:cNvSpPr txBox="1">
              <a:spLocks noChangeArrowheads="1"/>
            </p:cNvSpPr>
            <p:nvPr/>
          </p:nvSpPr>
          <p:spPr bwMode="auto">
            <a:xfrm>
              <a:off x="384" y="546"/>
              <a:ext cx="470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en-US" sz="2000" i="0"/>
                <a:t>No.      Keyword                     Data Type                                 Bits</a:t>
              </a:r>
            </a:p>
          </p:txBody>
        </p:sp>
        <p:sp>
          <p:nvSpPr>
            <p:cNvPr id="72717" name="Line 13"/>
            <p:cNvSpPr>
              <a:spLocks noChangeShapeType="1"/>
            </p:cNvSpPr>
            <p:nvPr/>
          </p:nvSpPr>
          <p:spPr bwMode="auto">
            <a:xfrm>
              <a:off x="778" y="539"/>
              <a:ext cx="0" cy="3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8" name="Line 14"/>
            <p:cNvSpPr>
              <a:spLocks noChangeShapeType="1"/>
            </p:cNvSpPr>
            <p:nvPr/>
          </p:nvSpPr>
          <p:spPr bwMode="auto">
            <a:xfrm>
              <a:off x="4378" y="539"/>
              <a:ext cx="0" cy="3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9" name="Line 15"/>
            <p:cNvSpPr>
              <a:spLocks noChangeShapeType="1"/>
            </p:cNvSpPr>
            <p:nvPr/>
          </p:nvSpPr>
          <p:spPr bwMode="auto">
            <a:xfrm>
              <a:off x="250" y="779"/>
              <a:ext cx="51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0" name="Text Box 16"/>
            <p:cNvSpPr txBox="1">
              <a:spLocks noChangeArrowheads="1"/>
            </p:cNvSpPr>
            <p:nvPr/>
          </p:nvSpPr>
          <p:spPr bwMode="auto">
            <a:xfrm>
              <a:off x="394" y="803"/>
              <a:ext cx="243" cy="3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en-US" sz="1500" i="0">
                  <a:latin typeface="Times New Roman" pitchFamily="18" charset="0"/>
                </a:rPr>
                <a:t>  </a:t>
              </a:r>
              <a:r>
                <a:rPr lang="de-DE" altLang="en-US" sz="1400" i="0"/>
                <a:t>1</a:t>
              </a:r>
            </a:p>
            <a:p>
              <a:pPr algn="l"/>
              <a:r>
                <a:rPr lang="de-DE" altLang="en-US" sz="1400" i="0"/>
                <a:t>  2</a:t>
              </a:r>
            </a:p>
            <a:p>
              <a:pPr algn="l"/>
              <a:r>
                <a:rPr lang="de-DE" altLang="en-US" sz="1400" i="0"/>
                <a:t>  3</a:t>
              </a:r>
            </a:p>
            <a:p>
              <a:pPr algn="l"/>
              <a:r>
                <a:rPr lang="de-DE" altLang="en-US" sz="1400" i="0"/>
                <a:t>  4</a:t>
              </a:r>
            </a:p>
            <a:p>
              <a:pPr algn="l"/>
              <a:r>
                <a:rPr lang="de-DE" altLang="en-US" sz="1400" i="0"/>
                <a:t>  5</a:t>
              </a:r>
            </a:p>
            <a:p>
              <a:pPr algn="l"/>
              <a:r>
                <a:rPr lang="de-DE" altLang="en-US" sz="1400" i="0"/>
                <a:t>  6</a:t>
              </a:r>
            </a:p>
            <a:p>
              <a:pPr algn="l"/>
              <a:r>
                <a:rPr lang="de-DE" altLang="en-US" sz="1400" i="0"/>
                <a:t> </a:t>
              </a:r>
            </a:p>
            <a:p>
              <a:pPr algn="l"/>
              <a:r>
                <a:rPr lang="de-DE" altLang="en-US" sz="1400" i="0"/>
                <a:t>  7</a:t>
              </a:r>
            </a:p>
            <a:p>
              <a:pPr algn="l"/>
              <a:r>
                <a:rPr lang="de-DE" altLang="en-US" sz="1400" i="0"/>
                <a:t>  8</a:t>
              </a:r>
            </a:p>
            <a:p>
              <a:pPr algn="l"/>
              <a:r>
                <a:rPr lang="de-DE" altLang="en-US" sz="1400" i="0"/>
                <a:t>  9</a:t>
              </a:r>
            </a:p>
            <a:p>
              <a:pPr algn="l"/>
              <a:r>
                <a:rPr lang="de-DE" altLang="en-US" sz="1400" i="0"/>
                <a:t>10</a:t>
              </a:r>
            </a:p>
            <a:p>
              <a:pPr algn="l"/>
              <a:r>
                <a:rPr lang="de-DE" altLang="en-US" sz="1400" i="0"/>
                <a:t>11</a:t>
              </a:r>
            </a:p>
            <a:p>
              <a:pPr algn="l"/>
              <a:r>
                <a:rPr lang="de-DE" altLang="en-US" sz="1400" i="0"/>
                <a:t>12</a:t>
              </a:r>
            </a:p>
            <a:p>
              <a:pPr algn="l"/>
              <a:r>
                <a:rPr lang="de-DE" altLang="en-US" sz="1400" i="0"/>
                <a:t>13</a:t>
              </a:r>
            </a:p>
            <a:p>
              <a:pPr algn="l"/>
              <a:r>
                <a:rPr lang="de-DE" altLang="en-US" sz="1400" i="0"/>
                <a:t>14</a:t>
              </a:r>
            </a:p>
            <a:p>
              <a:pPr algn="l"/>
              <a:endParaRPr lang="de-DE" altLang="en-US" sz="1400" i="0"/>
            </a:p>
            <a:p>
              <a:pPr algn="l"/>
              <a:r>
                <a:rPr lang="de-DE" altLang="en-US" sz="1400" i="0"/>
                <a:t>15</a:t>
              </a:r>
            </a:p>
            <a:p>
              <a:pPr algn="l"/>
              <a:endParaRPr lang="de-DE" altLang="en-US" sz="1400" i="0"/>
            </a:p>
            <a:p>
              <a:pPr algn="l"/>
              <a:r>
                <a:rPr lang="de-DE" altLang="en-US" sz="1400" i="0"/>
                <a:t>16</a:t>
              </a:r>
            </a:p>
            <a:p>
              <a:pPr algn="l"/>
              <a:r>
                <a:rPr lang="de-DE" altLang="en-US" sz="1400" i="0"/>
                <a:t>17</a:t>
              </a:r>
            </a:p>
            <a:p>
              <a:pPr algn="l"/>
              <a:r>
                <a:rPr lang="de-DE" altLang="en-US" sz="1400" i="0"/>
                <a:t>18</a:t>
              </a:r>
            </a:p>
            <a:p>
              <a:pPr algn="l"/>
              <a:r>
                <a:rPr lang="de-DE" altLang="en-US" sz="1400" i="0"/>
                <a:t>19</a:t>
              </a:r>
            </a:p>
            <a:p>
              <a:pPr algn="l"/>
              <a:r>
                <a:rPr lang="de-DE" altLang="en-US" sz="1400" i="0"/>
                <a:t>20</a:t>
              </a:r>
            </a:p>
          </p:txBody>
        </p:sp>
        <p:sp>
          <p:nvSpPr>
            <p:cNvPr id="72721" name="Text Box 17"/>
            <p:cNvSpPr txBox="1">
              <a:spLocks noChangeArrowheads="1"/>
            </p:cNvSpPr>
            <p:nvPr/>
          </p:nvSpPr>
          <p:spPr bwMode="auto">
            <a:xfrm>
              <a:off x="970" y="837"/>
              <a:ext cx="1059" cy="3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en-US" sz="1400" i="0"/>
                <a:t>BOOL</a:t>
              </a:r>
            </a:p>
            <a:p>
              <a:pPr algn="l"/>
              <a:r>
                <a:rPr lang="de-DE" altLang="en-US" sz="1400" i="0"/>
                <a:t>SINT</a:t>
              </a:r>
            </a:p>
            <a:p>
              <a:pPr algn="l"/>
              <a:r>
                <a:rPr lang="de-DE" altLang="en-US" sz="1400" i="0"/>
                <a:t>INT</a:t>
              </a:r>
            </a:p>
            <a:p>
              <a:pPr algn="l"/>
              <a:r>
                <a:rPr lang="de-DE" altLang="en-US" sz="1400" i="0"/>
                <a:t>DINT</a:t>
              </a:r>
            </a:p>
            <a:p>
              <a:pPr algn="l"/>
              <a:r>
                <a:rPr lang="de-DE" altLang="en-US" sz="1400" i="0"/>
                <a:t>LINT</a:t>
              </a:r>
            </a:p>
            <a:p>
              <a:pPr algn="l"/>
              <a:r>
                <a:rPr lang="de-DE" altLang="en-US" sz="1400" i="0"/>
                <a:t>USINT</a:t>
              </a:r>
            </a:p>
            <a:p>
              <a:pPr algn="l"/>
              <a:endParaRPr lang="de-DE" altLang="en-US" sz="1400" i="0"/>
            </a:p>
            <a:p>
              <a:pPr algn="l"/>
              <a:r>
                <a:rPr lang="de-DE" altLang="en-US" sz="1400" i="0"/>
                <a:t>UINT</a:t>
              </a:r>
            </a:p>
            <a:p>
              <a:pPr algn="l"/>
              <a:r>
                <a:rPr lang="de-DE" altLang="en-US" sz="1400" i="0"/>
                <a:t>UDINT</a:t>
              </a:r>
            </a:p>
            <a:p>
              <a:pPr algn="l"/>
              <a:r>
                <a:rPr lang="de-DE" altLang="en-US" sz="1400" i="0"/>
                <a:t>ULINT</a:t>
              </a:r>
            </a:p>
            <a:p>
              <a:pPr algn="l"/>
              <a:r>
                <a:rPr lang="de-DE" altLang="en-US" sz="1400" i="0"/>
                <a:t>REAL</a:t>
              </a:r>
            </a:p>
            <a:p>
              <a:pPr algn="l"/>
              <a:r>
                <a:rPr lang="de-DE" altLang="en-US" sz="1400" i="0"/>
                <a:t>LREAL</a:t>
              </a:r>
            </a:p>
            <a:p>
              <a:pPr algn="l"/>
              <a:r>
                <a:rPr lang="de-DE" altLang="en-US" sz="1400" i="0"/>
                <a:t>TIME</a:t>
              </a:r>
            </a:p>
            <a:p>
              <a:pPr algn="l"/>
              <a:r>
                <a:rPr lang="de-DE" altLang="en-US" sz="1400" i="0"/>
                <a:t>DATE</a:t>
              </a:r>
            </a:p>
            <a:p>
              <a:pPr algn="l"/>
              <a:r>
                <a:rPr lang="de-DE" altLang="en-US" sz="1400" i="0"/>
                <a:t>TIME_OF_DAY</a:t>
              </a:r>
            </a:p>
            <a:p>
              <a:pPr algn="l"/>
              <a:r>
                <a:rPr lang="de-DE" altLang="en-US" sz="1400" i="0"/>
                <a:t>or TOD</a:t>
              </a:r>
            </a:p>
            <a:p>
              <a:pPr algn="l"/>
              <a:r>
                <a:rPr lang="de-DE" altLang="en-US" sz="1400" i="0"/>
                <a:t>DATE_AND_TIME</a:t>
              </a:r>
            </a:p>
            <a:p>
              <a:pPr algn="l"/>
              <a:r>
                <a:rPr lang="de-DE" altLang="en-US" sz="1400" i="0"/>
                <a:t>or DT</a:t>
              </a:r>
            </a:p>
            <a:p>
              <a:pPr algn="l"/>
              <a:r>
                <a:rPr lang="de-DE" altLang="en-US" sz="1400" i="0"/>
                <a:t>STRING</a:t>
              </a:r>
            </a:p>
            <a:p>
              <a:pPr algn="l"/>
              <a:r>
                <a:rPr lang="de-DE" altLang="en-US" sz="1400" i="0"/>
                <a:t>BYTE</a:t>
              </a:r>
            </a:p>
            <a:p>
              <a:pPr algn="l"/>
              <a:r>
                <a:rPr lang="de-DE" altLang="en-US" sz="1400" i="0"/>
                <a:t>WORD</a:t>
              </a:r>
            </a:p>
            <a:p>
              <a:pPr algn="l"/>
              <a:r>
                <a:rPr lang="de-DE" altLang="en-US" sz="1400" i="0"/>
                <a:t>DWORD</a:t>
              </a:r>
            </a:p>
            <a:p>
              <a:pPr algn="l"/>
              <a:r>
                <a:rPr lang="de-DE" altLang="en-US" sz="1400" i="0"/>
                <a:t>LWORD</a:t>
              </a:r>
            </a:p>
          </p:txBody>
        </p:sp>
        <p:sp>
          <p:nvSpPr>
            <p:cNvPr id="72722" name="Text Box 18"/>
            <p:cNvSpPr txBox="1">
              <a:spLocks noChangeArrowheads="1"/>
            </p:cNvSpPr>
            <p:nvPr/>
          </p:nvSpPr>
          <p:spPr bwMode="auto">
            <a:xfrm>
              <a:off x="2218" y="816"/>
              <a:ext cx="1345" cy="3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en-US" sz="1400" i="0"/>
                <a:t>Boolean</a:t>
              </a:r>
            </a:p>
            <a:p>
              <a:pPr algn="l"/>
              <a:r>
                <a:rPr lang="de-DE" altLang="en-US" sz="1400" i="0"/>
                <a:t>Short integer</a:t>
              </a:r>
            </a:p>
            <a:p>
              <a:pPr algn="l"/>
              <a:r>
                <a:rPr lang="de-DE" altLang="en-US" sz="1400" i="0"/>
                <a:t>Integer</a:t>
              </a:r>
            </a:p>
            <a:p>
              <a:pPr algn="l"/>
              <a:r>
                <a:rPr lang="de-DE" altLang="en-US" sz="1400" i="0"/>
                <a:t>Double integer</a:t>
              </a:r>
            </a:p>
            <a:p>
              <a:pPr algn="l"/>
              <a:r>
                <a:rPr lang="de-DE" altLang="en-US" sz="1400" i="0"/>
                <a:t>Long integer</a:t>
              </a:r>
            </a:p>
            <a:p>
              <a:pPr algn="l"/>
              <a:r>
                <a:rPr lang="de-DE" altLang="en-US" sz="1400" i="0"/>
                <a:t>Unsigned short integer</a:t>
              </a:r>
            </a:p>
            <a:p>
              <a:pPr algn="l"/>
              <a:endParaRPr lang="de-DE" altLang="en-US" sz="1400" i="0"/>
            </a:p>
            <a:p>
              <a:pPr algn="l"/>
              <a:r>
                <a:rPr lang="de-DE" altLang="en-US" sz="1400" i="0"/>
                <a:t>Unsigned integer</a:t>
              </a:r>
            </a:p>
            <a:p>
              <a:pPr algn="l"/>
              <a:r>
                <a:rPr lang="de-DE" altLang="en-US" sz="1400" i="0"/>
                <a:t>Unsigned double integer</a:t>
              </a:r>
            </a:p>
            <a:p>
              <a:pPr algn="l"/>
              <a:r>
                <a:rPr lang="de-DE" altLang="en-US" sz="1400" i="0"/>
                <a:t>Unsigned long integer</a:t>
              </a:r>
            </a:p>
            <a:p>
              <a:pPr algn="l"/>
              <a:r>
                <a:rPr lang="de-DE" altLang="en-US" sz="1400" i="0"/>
                <a:t>Real numbers</a:t>
              </a:r>
            </a:p>
            <a:p>
              <a:pPr algn="l"/>
              <a:r>
                <a:rPr lang="de-DE" altLang="en-US" sz="1400" i="0"/>
                <a:t>Long reals</a:t>
              </a:r>
            </a:p>
            <a:p>
              <a:pPr algn="l"/>
              <a:r>
                <a:rPr lang="de-DE" altLang="en-US" sz="1400" i="0"/>
                <a:t>Duration</a:t>
              </a:r>
            </a:p>
            <a:p>
              <a:pPr algn="l"/>
              <a:r>
                <a:rPr lang="de-DE" altLang="en-US" sz="1400" i="0"/>
                <a:t>Date (only)</a:t>
              </a:r>
            </a:p>
            <a:p>
              <a:pPr algn="l"/>
              <a:r>
                <a:rPr lang="de-DE" altLang="en-US" sz="1400" i="0"/>
                <a:t>Time of day (only)</a:t>
              </a:r>
            </a:p>
            <a:p>
              <a:pPr algn="l"/>
              <a:endParaRPr lang="de-DE" altLang="en-US" sz="1400" i="0"/>
            </a:p>
            <a:p>
              <a:pPr algn="l"/>
              <a:r>
                <a:rPr lang="de-DE" altLang="en-US" sz="1400" i="0"/>
                <a:t>Date and time of day</a:t>
              </a:r>
            </a:p>
            <a:p>
              <a:pPr algn="l"/>
              <a:endParaRPr lang="de-DE" altLang="en-US" sz="1400" i="0"/>
            </a:p>
            <a:p>
              <a:pPr algn="l"/>
              <a:r>
                <a:rPr lang="de-DE" altLang="en-US" sz="1400" i="0"/>
                <a:t>Character string</a:t>
              </a:r>
            </a:p>
            <a:p>
              <a:pPr algn="l"/>
              <a:r>
                <a:rPr lang="de-DE" altLang="en-US" sz="1400" i="0"/>
                <a:t>Bit string of length 8</a:t>
              </a:r>
            </a:p>
            <a:p>
              <a:pPr algn="l"/>
              <a:r>
                <a:rPr lang="de-DE" altLang="en-US" sz="1400" i="0"/>
                <a:t>Bit string of length 16</a:t>
              </a:r>
            </a:p>
            <a:p>
              <a:pPr algn="l"/>
              <a:r>
                <a:rPr lang="de-DE" altLang="en-US" sz="1400" i="0"/>
                <a:t>Bit string of length 32</a:t>
              </a:r>
            </a:p>
            <a:p>
              <a:pPr algn="l"/>
              <a:r>
                <a:rPr lang="de-DE" altLang="en-US" sz="1400" i="0"/>
                <a:t>Bit string of length 64</a:t>
              </a:r>
              <a:endParaRPr lang="de-DE" altLang="en-US" sz="1500" i="0"/>
            </a:p>
          </p:txBody>
        </p:sp>
        <p:sp>
          <p:nvSpPr>
            <p:cNvPr id="72723" name="Text Box 19"/>
            <p:cNvSpPr txBox="1">
              <a:spLocks noChangeArrowheads="1"/>
            </p:cNvSpPr>
            <p:nvPr/>
          </p:nvSpPr>
          <p:spPr bwMode="auto">
            <a:xfrm>
              <a:off x="4426" y="779"/>
              <a:ext cx="529" cy="3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en-US" sz="1500" i="0"/>
                <a:t>          </a:t>
              </a:r>
              <a:r>
                <a:rPr lang="de-DE" altLang="en-US" sz="1400" i="0"/>
                <a:t>1</a:t>
              </a:r>
            </a:p>
            <a:p>
              <a:pPr algn="l"/>
              <a:r>
                <a:rPr lang="de-DE" altLang="en-US" sz="1400" i="0"/>
                <a:t>          8</a:t>
              </a:r>
            </a:p>
            <a:p>
              <a:pPr algn="l"/>
              <a:r>
                <a:rPr lang="de-DE" altLang="en-US" sz="1400" i="0"/>
                <a:t>        16</a:t>
              </a:r>
            </a:p>
            <a:p>
              <a:pPr algn="l"/>
              <a:r>
                <a:rPr lang="de-DE" altLang="en-US" sz="1400" i="0"/>
                <a:t>        32</a:t>
              </a:r>
            </a:p>
            <a:p>
              <a:pPr algn="l"/>
              <a:r>
                <a:rPr lang="de-DE" altLang="en-US" sz="1400" i="0"/>
                <a:t>        64</a:t>
              </a:r>
            </a:p>
            <a:p>
              <a:pPr algn="l"/>
              <a:r>
                <a:rPr lang="de-DE" altLang="en-US" sz="1400" i="0"/>
                <a:t>          8</a:t>
              </a:r>
            </a:p>
            <a:p>
              <a:pPr algn="l"/>
              <a:endParaRPr lang="de-DE" altLang="en-US" sz="1400" i="0"/>
            </a:p>
            <a:p>
              <a:pPr algn="l"/>
              <a:r>
                <a:rPr lang="de-DE" altLang="en-US" sz="1400" i="0"/>
                <a:t>        16</a:t>
              </a:r>
            </a:p>
            <a:p>
              <a:pPr algn="l"/>
              <a:r>
                <a:rPr lang="de-DE" altLang="en-US" sz="1400" i="0"/>
                <a:t>        32</a:t>
              </a:r>
            </a:p>
            <a:p>
              <a:pPr algn="l"/>
              <a:r>
                <a:rPr lang="de-DE" altLang="en-US" sz="1400" i="0"/>
                <a:t>        64</a:t>
              </a:r>
            </a:p>
            <a:p>
              <a:pPr algn="l"/>
              <a:r>
                <a:rPr lang="de-DE" altLang="en-US" sz="1400" i="0"/>
                <a:t>        32</a:t>
              </a:r>
            </a:p>
            <a:p>
              <a:pPr algn="l"/>
              <a:r>
                <a:rPr lang="de-DE" altLang="en-US" sz="1400" i="0"/>
                <a:t>        64</a:t>
              </a:r>
            </a:p>
            <a:p>
              <a:pPr algn="l"/>
              <a:endParaRPr lang="de-DE" altLang="en-US" sz="1400" i="0"/>
            </a:p>
            <a:p>
              <a:pPr algn="l"/>
              <a:endParaRPr lang="de-DE" altLang="en-US" sz="1400" i="0"/>
            </a:p>
            <a:p>
              <a:pPr algn="l"/>
              <a:endParaRPr lang="de-DE" altLang="en-US" sz="1400" i="0"/>
            </a:p>
            <a:p>
              <a:pPr algn="l"/>
              <a:endParaRPr lang="de-DE" altLang="en-US" sz="1400" i="0"/>
            </a:p>
            <a:p>
              <a:pPr algn="l"/>
              <a:endParaRPr lang="de-DE" altLang="en-US" sz="1400" i="0"/>
            </a:p>
            <a:p>
              <a:pPr algn="l"/>
              <a:endParaRPr lang="de-DE" altLang="en-US" sz="1400" i="0"/>
            </a:p>
            <a:p>
              <a:pPr algn="l"/>
              <a:endParaRPr lang="de-DE" altLang="en-US" sz="1400" i="0"/>
            </a:p>
            <a:p>
              <a:pPr algn="l"/>
              <a:r>
                <a:rPr lang="de-DE" altLang="en-US" sz="1400" i="0"/>
                <a:t>          8</a:t>
              </a:r>
            </a:p>
            <a:p>
              <a:pPr algn="l"/>
              <a:r>
                <a:rPr lang="de-DE" altLang="en-US" sz="1400" i="0"/>
                <a:t>        16</a:t>
              </a:r>
            </a:p>
            <a:p>
              <a:pPr algn="l"/>
              <a:r>
                <a:rPr lang="de-DE" altLang="en-US" sz="1400" i="0"/>
                <a:t>        32</a:t>
              </a:r>
            </a:p>
            <a:p>
              <a:pPr algn="l"/>
              <a:r>
                <a:rPr lang="de-DE" altLang="en-US" sz="1400" i="0"/>
                <a:t>        64</a:t>
              </a:r>
              <a:r>
                <a:rPr lang="de-DE" altLang="en-US" sz="1500" i="0"/>
                <a:t> 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359150" y="2444750"/>
            <a:ext cx="2349500" cy="1130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The 5 Languages of IEC </a:t>
            </a:r>
            <a:r>
              <a:rPr lang="en-GB" altLang="en-US"/>
              <a:t>6</a:t>
            </a:r>
            <a:r>
              <a:rPr lang="en-US" altLang="en-US"/>
              <a:t>1131-3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22288" y="2078038"/>
            <a:ext cx="8277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en-US" i="0"/>
              <a:t>Instruction List                   Structured Text                   Sequential Function Chart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17525" y="4027488"/>
            <a:ext cx="4503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en-US" i="0"/>
              <a:t>Function Block Diagram    Ladder Diagram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615950" y="2444750"/>
            <a:ext cx="2120900" cy="1130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609600" y="2438400"/>
            <a:ext cx="22098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pitchFamily="34" charset="0"/>
              </a:rPr>
              <a:t>LD	A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latin typeface="Arial" pitchFamily="34" charset="0"/>
              </a:rPr>
              <a:t>ANDN	B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latin typeface="Arial" pitchFamily="34" charset="0"/>
              </a:rPr>
              <a:t>ST	C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3282950" y="4502150"/>
            <a:ext cx="2425700" cy="1435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352800" y="2438400"/>
            <a:ext cx="2286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800">
                <a:latin typeface="Arial" pitchFamily="34" charset="0"/>
              </a:rPr>
              <a:t>C:= A   AND  NOT B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3352800" y="4267200"/>
            <a:ext cx="23622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800">
                <a:latin typeface="Arial" pitchFamily="34" charset="0"/>
              </a:rPr>
              <a:t> A   B                    C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latin typeface="Arial" pitchFamily="34" charset="0"/>
              </a:rPr>
              <a:t>-| |--|/|----------------(  )</a:t>
            </a:r>
          </a:p>
        </p:txBody>
      </p:sp>
      <p:grpSp>
        <p:nvGrpSpPr>
          <p:cNvPr id="30741" name="Group 21"/>
          <p:cNvGrpSpPr>
            <a:grpSpLocks/>
          </p:cNvGrpSpPr>
          <p:nvPr/>
        </p:nvGrpSpPr>
        <p:grpSpPr bwMode="auto">
          <a:xfrm>
            <a:off x="615950" y="4502150"/>
            <a:ext cx="1968500" cy="1435100"/>
            <a:chOff x="388" y="2836"/>
            <a:chExt cx="1240" cy="904"/>
          </a:xfrm>
        </p:grpSpPr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388" y="2836"/>
              <a:ext cx="1240" cy="9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768" y="292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Arial" pitchFamily="34" charset="0"/>
                </a:rPr>
                <a:t>AND</a:t>
              </a:r>
            </a:p>
          </p:txBody>
        </p:sp>
        <p:sp>
          <p:nvSpPr>
            <p:cNvPr id="30735" name="Rectangle 15"/>
            <p:cNvSpPr>
              <a:spLocks noChangeArrowheads="1"/>
            </p:cNvSpPr>
            <p:nvPr/>
          </p:nvSpPr>
          <p:spPr bwMode="auto">
            <a:xfrm>
              <a:off x="772" y="3124"/>
              <a:ext cx="376" cy="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6" name="Rectangle 16"/>
            <p:cNvSpPr>
              <a:spLocks noChangeArrowheads="1"/>
            </p:cNvSpPr>
            <p:nvPr/>
          </p:nvSpPr>
          <p:spPr bwMode="auto">
            <a:xfrm>
              <a:off x="432" y="3168"/>
              <a:ext cx="1056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Arial" pitchFamily="34" charset="0"/>
                </a:rPr>
                <a:t>A                  C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Arial" pitchFamily="34" charset="0"/>
                </a:rPr>
                <a:t>B</a:t>
              </a:r>
            </a:p>
          </p:txBody>
        </p:sp>
        <p:sp>
          <p:nvSpPr>
            <p:cNvPr id="30737" name="Line 17"/>
            <p:cNvSpPr>
              <a:spLocks noChangeShapeType="1"/>
            </p:cNvSpPr>
            <p:nvPr/>
          </p:nvSpPr>
          <p:spPr bwMode="auto">
            <a:xfrm flipH="1">
              <a:off x="624" y="326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Line 18"/>
            <p:cNvSpPr>
              <a:spLocks noChangeShapeType="1"/>
            </p:cNvSpPr>
            <p:nvPr/>
          </p:nvSpPr>
          <p:spPr bwMode="auto">
            <a:xfrm>
              <a:off x="1152" y="326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Line 19"/>
            <p:cNvSpPr>
              <a:spLocks noChangeShapeType="1"/>
            </p:cNvSpPr>
            <p:nvPr/>
          </p:nvSpPr>
          <p:spPr bwMode="auto">
            <a:xfrm>
              <a:off x="624" y="35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Oval 20"/>
            <p:cNvSpPr>
              <a:spLocks noChangeArrowheads="1"/>
            </p:cNvSpPr>
            <p:nvPr/>
          </p:nvSpPr>
          <p:spPr bwMode="auto">
            <a:xfrm>
              <a:off x="724" y="3508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60" name="Group 40"/>
          <p:cNvGrpSpPr>
            <a:grpSpLocks/>
          </p:cNvGrpSpPr>
          <p:nvPr/>
        </p:nvGrpSpPr>
        <p:grpSpPr bwMode="auto">
          <a:xfrm>
            <a:off x="6102350" y="2444750"/>
            <a:ext cx="3346450" cy="3492500"/>
            <a:chOff x="3844" y="1540"/>
            <a:chExt cx="2108" cy="2200"/>
          </a:xfrm>
        </p:grpSpPr>
        <p:grpSp>
          <p:nvGrpSpPr>
            <p:cNvPr id="30757" name="Group 37"/>
            <p:cNvGrpSpPr>
              <a:grpSpLocks/>
            </p:cNvGrpSpPr>
            <p:nvPr/>
          </p:nvGrpSpPr>
          <p:grpSpPr bwMode="auto">
            <a:xfrm>
              <a:off x="3844" y="1540"/>
              <a:ext cx="2108" cy="2200"/>
              <a:chOff x="3844" y="1540"/>
              <a:chExt cx="2108" cy="2200"/>
            </a:xfrm>
          </p:grpSpPr>
          <p:sp>
            <p:nvSpPr>
              <p:cNvPr id="30742" name="Rectangle 22"/>
              <p:cNvSpPr>
                <a:spLocks noChangeArrowheads="1"/>
              </p:cNvSpPr>
              <p:nvPr/>
            </p:nvSpPr>
            <p:spPr bwMode="auto">
              <a:xfrm>
                <a:off x="3844" y="1540"/>
                <a:ext cx="2056" cy="22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3" name="Rectangle 23"/>
              <p:cNvSpPr>
                <a:spLocks noChangeArrowheads="1"/>
              </p:cNvSpPr>
              <p:nvPr/>
            </p:nvSpPr>
            <p:spPr bwMode="auto">
              <a:xfrm>
                <a:off x="4996" y="2548"/>
                <a:ext cx="856" cy="18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4" name="Rectangle 24"/>
              <p:cNvSpPr>
                <a:spLocks noChangeArrowheads="1"/>
              </p:cNvSpPr>
              <p:nvPr/>
            </p:nvSpPr>
            <p:spPr bwMode="auto">
              <a:xfrm>
                <a:off x="4996" y="1780"/>
                <a:ext cx="856" cy="18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5" name="Rectangle 25"/>
              <p:cNvSpPr>
                <a:spLocks noChangeArrowheads="1"/>
              </p:cNvSpPr>
              <p:nvPr/>
            </p:nvSpPr>
            <p:spPr bwMode="auto">
              <a:xfrm>
                <a:off x="4036" y="1684"/>
                <a:ext cx="856" cy="32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6" name="Rectangle 26"/>
              <p:cNvSpPr>
                <a:spLocks noChangeArrowheads="1"/>
              </p:cNvSpPr>
              <p:nvPr/>
            </p:nvSpPr>
            <p:spPr bwMode="auto">
              <a:xfrm>
                <a:off x="4036" y="3316"/>
                <a:ext cx="856" cy="32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7" name="Rectangle 27"/>
              <p:cNvSpPr>
                <a:spLocks noChangeArrowheads="1"/>
              </p:cNvSpPr>
              <p:nvPr/>
            </p:nvSpPr>
            <p:spPr bwMode="auto">
              <a:xfrm>
                <a:off x="4036" y="2500"/>
                <a:ext cx="856" cy="32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8" name="Line 28"/>
              <p:cNvSpPr>
                <a:spLocks noChangeShapeType="1"/>
              </p:cNvSpPr>
              <p:nvPr/>
            </p:nvSpPr>
            <p:spPr bwMode="auto">
              <a:xfrm>
                <a:off x="4416" y="2016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9" name="Line 29"/>
              <p:cNvSpPr>
                <a:spLocks noChangeShapeType="1"/>
              </p:cNvSpPr>
              <p:nvPr/>
            </p:nvSpPr>
            <p:spPr bwMode="auto">
              <a:xfrm>
                <a:off x="4416" y="2832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0" name="Rectangle 30"/>
              <p:cNvSpPr>
                <a:spLocks noChangeArrowheads="1"/>
              </p:cNvSpPr>
              <p:nvPr/>
            </p:nvSpPr>
            <p:spPr bwMode="auto">
              <a:xfrm>
                <a:off x="4166" y="1761"/>
                <a:ext cx="178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1800">
                    <a:latin typeface="Arial" pitchFamily="34" charset="0"/>
                  </a:rPr>
                  <a:t>Step 1           N      FILL          </a:t>
                </a:r>
              </a:p>
            </p:txBody>
          </p:sp>
          <p:sp>
            <p:nvSpPr>
              <p:cNvPr id="30751" name="Rectangle 31"/>
              <p:cNvSpPr>
                <a:spLocks noChangeArrowheads="1"/>
              </p:cNvSpPr>
              <p:nvPr/>
            </p:nvSpPr>
            <p:spPr bwMode="auto">
              <a:xfrm>
                <a:off x="4166" y="3345"/>
                <a:ext cx="178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1800">
                    <a:latin typeface="Arial" pitchFamily="34" charset="0"/>
                  </a:rPr>
                  <a:t>Step 3</a:t>
                </a:r>
              </a:p>
            </p:txBody>
          </p:sp>
          <p:sp>
            <p:nvSpPr>
              <p:cNvPr id="30752" name="Rectangle 32"/>
              <p:cNvSpPr>
                <a:spLocks noChangeArrowheads="1"/>
              </p:cNvSpPr>
              <p:nvPr/>
            </p:nvSpPr>
            <p:spPr bwMode="auto">
              <a:xfrm>
                <a:off x="4166" y="2529"/>
                <a:ext cx="178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1800">
                    <a:latin typeface="Arial" pitchFamily="34" charset="0"/>
                  </a:rPr>
                  <a:t>Step 2           S     Empty          </a:t>
                </a:r>
              </a:p>
            </p:txBody>
          </p:sp>
          <p:sp>
            <p:nvSpPr>
              <p:cNvPr id="30753" name="Line 33"/>
              <p:cNvSpPr>
                <a:spLocks noChangeShapeType="1"/>
              </p:cNvSpPr>
              <p:nvPr/>
            </p:nvSpPr>
            <p:spPr bwMode="auto">
              <a:xfrm>
                <a:off x="5280" y="177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4" name="Line 34"/>
              <p:cNvSpPr>
                <a:spLocks noChangeShapeType="1"/>
              </p:cNvSpPr>
              <p:nvPr/>
            </p:nvSpPr>
            <p:spPr bwMode="auto">
              <a:xfrm>
                <a:off x="5280" y="25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5" name="Line 35"/>
              <p:cNvSpPr>
                <a:spLocks noChangeShapeType="1"/>
              </p:cNvSpPr>
              <p:nvPr/>
            </p:nvSpPr>
            <p:spPr bwMode="auto">
              <a:xfrm>
                <a:off x="4896" y="187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6" name="Line 36"/>
              <p:cNvSpPr>
                <a:spLocks noChangeShapeType="1"/>
              </p:cNvSpPr>
              <p:nvPr/>
            </p:nvSpPr>
            <p:spPr bwMode="auto">
              <a:xfrm>
                <a:off x="4896" y="2640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58" name="Rectangle 38"/>
            <p:cNvSpPr>
              <a:spLocks noChangeArrowheads="1"/>
            </p:cNvSpPr>
            <p:nvPr/>
          </p:nvSpPr>
          <p:spPr bwMode="auto">
            <a:xfrm>
              <a:off x="4454" y="2145"/>
              <a:ext cx="8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>
                  <a:latin typeface="Arial" pitchFamily="34" charset="0"/>
                </a:rPr>
                <a:t>Transition 1</a:t>
              </a:r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4454" y="2961"/>
              <a:ext cx="8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>
                  <a:latin typeface="Arial" pitchFamily="34" charset="0"/>
                </a:rPr>
                <a:t>Transition 2</a:t>
              </a:r>
            </a:p>
          </p:txBody>
        </p:sp>
      </p:grp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Table of contents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15925" y="2060575"/>
            <a:ext cx="830580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712000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latin typeface="Arial" pitchFamily="34" charset="0"/>
              </a:rPr>
              <a:t> Advantages of  IEC</a:t>
            </a:r>
            <a:r>
              <a:rPr lang="en-GB" altLang="en-US" sz="2000">
                <a:latin typeface="Arial" pitchFamily="34" charset="0"/>
              </a:rPr>
              <a:t>6</a:t>
            </a:r>
            <a:r>
              <a:rPr lang="en-US" altLang="en-US" sz="2000">
                <a:latin typeface="Arial" pitchFamily="34" charset="0"/>
              </a:rPr>
              <a:t>1131-3 for programmers</a:t>
            </a:r>
          </a:p>
          <a:p>
            <a:pPr>
              <a:spcBef>
                <a:spcPct val="50000"/>
              </a:spcBef>
              <a:buClr>
                <a:srgbClr val="712000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latin typeface="Arial" pitchFamily="34" charset="0"/>
              </a:rPr>
              <a:t> History and international standards 1970 to 1995</a:t>
            </a:r>
          </a:p>
          <a:p>
            <a:pPr>
              <a:spcBef>
                <a:spcPct val="50000"/>
              </a:spcBef>
              <a:buClr>
                <a:srgbClr val="712000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latin typeface="Arial" pitchFamily="34" charset="0"/>
              </a:rPr>
              <a:t> 7 parts of the IEC</a:t>
            </a:r>
            <a:r>
              <a:rPr lang="en-GB" altLang="en-US" sz="2000">
                <a:latin typeface="Arial" pitchFamily="34" charset="0"/>
              </a:rPr>
              <a:t> 6</a:t>
            </a:r>
            <a:r>
              <a:rPr lang="en-US" altLang="en-US" sz="2000">
                <a:latin typeface="Arial" pitchFamily="34" charset="0"/>
              </a:rPr>
              <a:t>1131 standard</a:t>
            </a:r>
          </a:p>
          <a:p>
            <a:pPr>
              <a:spcBef>
                <a:spcPct val="50000"/>
              </a:spcBef>
              <a:buClr>
                <a:srgbClr val="712000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latin typeface="Arial" pitchFamily="34" charset="0"/>
              </a:rPr>
              <a:t> IEC</a:t>
            </a:r>
            <a:r>
              <a:rPr lang="en-GB" altLang="en-US" sz="2000">
                <a:latin typeface="Arial" pitchFamily="34" charset="0"/>
              </a:rPr>
              <a:t> 6</a:t>
            </a:r>
            <a:r>
              <a:rPr lang="en-US" altLang="en-US" sz="2000">
                <a:latin typeface="Arial" pitchFamily="34" charset="0"/>
              </a:rPr>
              <a:t>1131-3 software models</a:t>
            </a:r>
          </a:p>
          <a:p>
            <a:pPr>
              <a:spcBef>
                <a:spcPct val="50000"/>
              </a:spcBef>
              <a:buClr>
                <a:srgbClr val="712000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latin typeface="Arial" pitchFamily="34" charset="0"/>
              </a:rPr>
              <a:t> the 5 languages of the IEC</a:t>
            </a:r>
            <a:r>
              <a:rPr lang="en-GB" altLang="en-US" sz="2000">
                <a:latin typeface="Arial" pitchFamily="34" charset="0"/>
              </a:rPr>
              <a:t> 6</a:t>
            </a:r>
            <a:r>
              <a:rPr lang="en-US" altLang="en-US" sz="2000">
                <a:latin typeface="Arial" pitchFamily="34" charset="0"/>
              </a:rPr>
              <a:t>1131-3</a:t>
            </a:r>
          </a:p>
          <a:p>
            <a:pPr>
              <a:spcBef>
                <a:spcPct val="50000"/>
              </a:spcBef>
              <a:buClr>
                <a:srgbClr val="712000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latin typeface="Arial" pitchFamily="34" charset="0"/>
              </a:rPr>
              <a:t> Function blocks and POUs</a:t>
            </a:r>
          </a:p>
          <a:p>
            <a:pPr>
              <a:spcBef>
                <a:spcPct val="50000"/>
              </a:spcBef>
              <a:buClr>
                <a:srgbClr val="712000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latin typeface="Arial" pitchFamily="34" charset="0"/>
              </a:rPr>
              <a:t> IEC data types, standard functions and standard function blocks</a:t>
            </a:r>
          </a:p>
          <a:p>
            <a:pPr>
              <a:spcBef>
                <a:spcPct val="50000"/>
              </a:spcBef>
              <a:buClr>
                <a:srgbClr val="712000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latin typeface="Arial" pitchFamily="34" charset="0"/>
              </a:rPr>
              <a:t> PLCopen certification</a:t>
            </a:r>
          </a:p>
          <a:p>
            <a:pPr>
              <a:spcBef>
                <a:spcPct val="50000"/>
              </a:spcBef>
              <a:buClr>
                <a:srgbClr val="712000"/>
              </a:buClr>
              <a:buSzPct val="100000"/>
              <a:buFont typeface="Wingdings" pitchFamily="2" charset="2"/>
              <a:buChar char="§"/>
            </a:pPr>
            <a:endParaRPr lang="en-US" altLang="en-US" sz="2000"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Ladder Diagram (LD)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9372600" cy="1544638"/>
          </a:xfrm>
          <a:noFill/>
          <a:ln/>
        </p:spPr>
        <p:txBody>
          <a:bodyPr/>
          <a:lstStyle/>
          <a:p>
            <a:r>
              <a:rPr lang="en-US" altLang="en-US"/>
              <a:t>Standardized, rationalized set of relay ladder programming symbols</a:t>
            </a:r>
          </a:p>
          <a:p>
            <a:r>
              <a:rPr lang="en-US" altLang="en-US"/>
              <a:t>Based on well-known US</a:t>
            </a:r>
            <a:r>
              <a:rPr lang="en-GB" altLang="en-US"/>
              <a:t>-</a:t>
            </a:r>
            <a:r>
              <a:rPr lang="en-US" altLang="en-US"/>
              <a:t>style of programming, resembling electrical drawing standard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282950" y="4121150"/>
            <a:ext cx="2425700" cy="181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352800" y="3886200"/>
            <a:ext cx="23622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800">
                <a:latin typeface="Arial" pitchFamily="34" charset="0"/>
              </a:rPr>
              <a:t> A   B                    C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latin typeface="Arial" pitchFamily="34" charset="0"/>
              </a:rPr>
              <a:t>-| |--|/|----------------(  )</a:t>
            </a:r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Instruction List (IL)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305800" cy="1682750"/>
          </a:xfrm>
          <a:noFill/>
          <a:ln/>
        </p:spPr>
        <p:txBody>
          <a:bodyPr/>
          <a:lstStyle/>
          <a:p>
            <a:r>
              <a:rPr lang="en-US" altLang="en-US"/>
              <a:t>Single Accumulator based execution model</a:t>
            </a:r>
          </a:p>
          <a:p>
            <a:r>
              <a:rPr lang="en-US" altLang="en-US"/>
              <a:t>Based upon the German ‘Anweisungsliste’, AWL</a:t>
            </a:r>
          </a:p>
          <a:p>
            <a:r>
              <a:rPr lang="en-US" altLang="en-US"/>
              <a:t>Only one operation such as storing a value in the accumulator register, is allowed per line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663950" y="4273550"/>
            <a:ext cx="2120900" cy="1130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810000" y="4267200"/>
            <a:ext cx="22098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latin typeface="Arial" pitchFamily="34" charset="0"/>
              </a:rPr>
              <a:t>LD	A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latin typeface="Arial" pitchFamily="34" charset="0"/>
              </a:rPr>
              <a:t>ANDN	B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latin typeface="Arial" pitchFamily="34" charset="0"/>
              </a:rPr>
              <a:t>ST	C</a:t>
            </a:r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Structured Text (ST)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9372600" cy="267811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High level language, block structured </a:t>
            </a:r>
          </a:p>
          <a:p>
            <a:pPr>
              <a:lnSpc>
                <a:spcPct val="80000"/>
              </a:lnSpc>
            </a:pPr>
            <a:r>
              <a:rPr lang="en-US" altLang="en-US"/>
              <a:t>Syntax resembles PASCAL </a:t>
            </a:r>
          </a:p>
          <a:p>
            <a:pPr>
              <a:lnSpc>
                <a:spcPct val="80000"/>
              </a:lnSpc>
            </a:pPr>
            <a:r>
              <a:rPr lang="en-US" altLang="en-US"/>
              <a:t>Complex statements and nested instructions possible</a:t>
            </a:r>
          </a:p>
          <a:p>
            <a:pPr>
              <a:lnSpc>
                <a:spcPct val="80000"/>
              </a:lnSpc>
            </a:pPr>
            <a:r>
              <a:rPr lang="en-US" altLang="en-US"/>
              <a:t>Support for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Iteration loops (REPEAT-UNTIL; WHILE-DO)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Conditional execution (IF-THEN-ELSE; CASE) 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Functions (SQRT(), SIN())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435350" y="4730750"/>
            <a:ext cx="2349500" cy="1130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429000" y="4724400"/>
            <a:ext cx="2286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800">
                <a:latin typeface="Arial" pitchFamily="34" charset="0"/>
              </a:rPr>
              <a:t>C:= A   AND  NOT B</a:t>
            </a:r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Function Block Diagram (FBD)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9372600" cy="194786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Graphical language, widely used in Europe</a:t>
            </a:r>
          </a:p>
          <a:p>
            <a:pPr>
              <a:lnSpc>
                <a:spcPct val="80000"/>
              </a:lnSpc>
            </a:pPr>
            <a:r>
              <a:rPr lang="en-US" altLang="en-US"/>
              <a:t>Allows program elements which appear as blocks to be "wired" together in a form analogous to a circuit diagram</a:t>
            </a:r>
          </a:p>
          <a:p>
            <a:pPr>
              <a:lnSpc>
                <a:spcPct val="80000"/>
              </a:lnSpc>
            </a:pPr>
            <a:r>
              <a:rPr lang="en-US" altLang="en-US"/>
              <a:t>Used in many applications that involve the flow of information or data between control components</a:t>
            </a:r>
          </a:p>
        </p:txBody>
      </p:sp>
      <p:grpSp>
        <p:nvGrpSpPr>
          <p:cNvPr id="38926" name="Group 14"/>
          <p:cNvGrpSpPr>
            <a:grpSpLocks/>
          </p:cNvGrpSpPr>
          <p:nvPr/>
        </p:nvGrpSpPr>
        <p:grpSpPr bwMode="auto">
          <a:xfrm>
            <a:off x="3511550" y="4349750"/>
            <a:ext cx="1968500" cy="1435100"/>
            <a:chOff x="2212" y="2740"/>
            <a:chExt cx="1240" cy="904"/>
          </a:xfrm>
        </p:grpSpPr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212" y="2740"/>
              <a:ext cx="1240" cy="9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92" y="283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Arial" pitchFamily="34" charset="0"/>
                </a:rPr>
                <a:t>AND</a:t>
              </a: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2596" y="3028"/>
              <a:ext cx="376" cy="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2256" y="3072"/>
              <a:ext cx="1056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Arial" pitchFamily="34" charset="0"/>
                </a:rPr>
                <a:t>A                  C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Arial" pitchFamily="34" charset="0"/>
                </a:rPr>
                <a:t>B</a:t>
              </a:r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 flipH="1">
              <a:off x="2448" y="316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>
              <a:off x="2976" y="316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>
              <a:off x="2448" y="345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5" name="Oval 13"/>
            <p:cNvSpPr>
              <a:spLocks noChangeArrowheads="1"/>
            </p:cNvSpPr>
            <p:nvPr/>
          </p:nvSpPr>
          <p:spPr bwMode="auto">
            <a:xfrm>
              <a:off x="2548" y="3412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Sequential Function Chart (SFC)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5867400" cy="4419600"/>
          </a:xfrm>
          <a:noFill/>
          <a:ln/>
        </p:spPr>
        <p:txBody>
          <a:bodyPr/>
          <a:lstStyle/>
          <a:p>
            <a:r>
              <a:rPr lang="en-US" altLang="en-US" sz="1800"/>
              <a:t>Graphical language which provides a diagrammatic representation of program sequences --&gt; flowchart</a:t>
            </a:r>
          </a:p>
          <a:p>
            <a:r>
              <a:rPr lang="en-US" altLang="en-US" sz="1800"/>
              <a:t>Based on the French Grafcet (IEC 848)</a:t>
            </a:r>
          </a:p>
          <a:p>
            <a:r>
              <a:rPr lang="en-US" altLang="en-US" sz="1800"/>
              <a:t>Main structure and suitable for rapid diagnostics</a:t>
            </a:r>
          </a:p>
          <a:p>
            <a:r>
              <a:rPr lang="en-US" altLang="en-US" sz="1800"/>
              <a:t>The basic elements are steps with action blocks and transitions</a:t>
            </a:r>
          </a:p>
          <a:p>
            <a:r>
              <a:rPr lang="en-US" altLang="en-US" sz="1800"/>
              <a:t>Steps consist of a piece of program that is carried out until a condition specified in the transition is met</a:t>
            </a:r>
          </a:p>
          <a:p>
            <a:r>
              <a:rPr lang="en-US" altLang="en-US" sz="1800"/>
              <a:t>Programming of complex tasks by dividing in smaller parts</a:t>
            </a:r>
          </a:p>
          <a:p>
            <a:r>
              <a:rPr lang="en-US" altLang="en-US" sz="1800"/>
              <a:t>Each element can be programmed in any IEC- language</a:t>
            </a:r>
          </a:p>
        </p:txBody>
      </p:sp>
      <p:grpSp>
        <p:nvGrpSpPr>
          <p:cNvPr id="40984" name="Group 24"/>
          <p:cNvGrpSpPr>
            <a:grpSpLocks/>
          </p:cNvGrpSpPr>
          <p:nvPr/>
        </p:nvGrpSpPr>
        <p:grpSpPr bwMode="auto">
          <a:xfrm>
            <a:off x="6102350" y="2063750"/>
            <a:ext cx="3346450" cy="3492500"/>
            <a:chOff x="3844" y="1300"/>
            <a:chExt cx="2108" cy="2200"/>
          </a:xfrm>
        </p:grpSpPr>
        <p:grpSp>
          <p:nvGrpSpPr>
            <p:cNvPr id="40981" name="Group 21"/>
            <p:cNvGrpSpPr>
              <a:grpSpLocks/>
            </p:cNvGrpSpPr>
            <p:nvPr/>
          </p:nvGrpSpPr>
          <p:grpSpPr bwMode="auto">
            <a:xfrm>
              <a:off x="3844" y="1300"/>
              <a:ext cx="2108" cy="2200"/>
              <a:chOff x="3844" y="1300"/>
              <a:chExt cx="2108" cy="2200"/>
            </a:xfrm>
          </p:grpSpPr>
          <p:sp>
            <p:nvSpPr>
              <p:cNvPr id="40966" name="Rectangle 6"/>
              <p:cNvSpPr>
                <a:spLocks noChangeArrowheads="1"/>
              </p:cNvSpPr>
              <p:nvPr/>
            </p:nvSpPr>
            <p:spPr bwMode="auto">
              <a:xfrm>
                <a:off x="3844" y="1300"/>
                <a:ext cx="2056" cy="22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67" name="Rectangle 7"/>
              <p:cNvSpPr>
                <a:spLocks noChangeArrowheads="1"/>
              </p:cNvSpPr>
              <p:nvPr/>
            </p:nvSpPr>
            <p:spPr bwMode="auto">
              <a:xfrm>
                <a:off x="4996" y="2308"/>
                <a:ext cx="856" cy="18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68" name="Rectangle 8"/>
              <p:cNvSpPr>
                <a:spLocks noChangeArrowheads="1"/>
              </p:cNvSpPr>
              <p:nvPr/>
            </p:nvSpPr>
            <p:spPr bwMode="auto">
              <a:xfrm>
                <a:off x="4996" y="1540"/>
                <a:ext cx="856" cy="18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69" name="Rectangle 9"/>
              <p:cNvSpPr>
                <a:spLocks noChangeArrowheads="1"/>
              </p:cNvSpPr>
              <p:nvPr/>
            </p:nvSpPr>
            <p:spPr bwMode="auto">
              <a:xfrm>
                <a:off x="4036" y="1444"/>
                <a:ext cx="856" cy="32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70" name="Rectangle 10"/>
              <p:cNvSpPr>
                <a:spLocks noChangeArrowheads="1"/>
              </p:cNvSpPr>
              <p:nvPr/>
            </p:nvSpPr>
            <p:spPr bwMode="auto">
              <a:xfrm>
                <a:off x="4036" y="3076"/>
                <a:ext cx="856" cy="32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71" name="Rectangle 11"/>
              <p:cNvSpPr>
                <a:spLocks noChangeArrowheads="1"/>
              </p:cNvSpPr>
              <p:nvPr/>
            </p:nvSpPr>
            <p:spPr bwMode="auto">
              <a:xfrm>
                <a:off x="4036" y="2260"/>
                <a:ext cx="856" cy="32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72" name="Line 12"/>
              <p:cNvSpPr>
                <a:spLocks noChangeShapeType="1"/>
              </p:cNvSpPr>
              <p:nvPr/>
            </p:nvSpPr>
            <p:spPr bwMode="auto">
              <a:xfrm>
                <a:off x="4416" y="1776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3" name="Line 13"/>
              <p:cNvSpPr>
                <a:spLocks noChangeShapeType="1"/>
              </p:cNvSpPr>
              <p:nvPr/>
            </p:nvSpPr>
            <p:spPr bwMode="auto">
              <a:xfrm>
                <a:off x="4416" y="2592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4" name="Rectangle 14"/>
              <p:cNvSpPr>
                <a:spLocks noChangeArrowheads="1"/>
              </p:cNvSpPr>
              <p:nvPr/>
            </p:nvSpPr>
            <p:spPr bwMode="auto">
              <a:xfrm>
                <a:off x="4166" y="1521"/>
                <a:ext cx="178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1800">
                    <a:latin typeface="Arial" pitchFamily="34" charset="0"/>
                  </a:rPr>
                  <a:t>Step 1           N      FILL          </a:t>
                </a:r>
              </a:p>
            </p:txBody>
          </p:sp>
          <p:sp>
            <p:nvSpPr>
              <p:cNvPr id="40975" name="Rectangle 15"/>
              <p:cNvSpPr>
                <a:spLocks noChangeArrowheads="1"/>
              </p:cNvSpPr>
              <p:nvPr/>
            </p:nvSpPr>
            <p:spPr bwMode="auto">
              <a:xfrm>
                <a:off x="4166" y="3105"/>
                <a:ext cx="178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1800">
                    <a:latin typeface="Arial" pitchFamily="34" charset="0"/>
                  </a:rPr>
                  <a:t>Step 3</a:t>
                </a:r>
              </a:p>
            </p:txBody>
          </p:sp>
          <p:sp>
            <p:nvSpPr>
              <p:cNvPr id="40976" name="Rectangle 16"/>
              <p:cNvSpPr>
                <a:spLocks noChangeArrowheads="1"/>
              </p:cNvSpPr>
              <p:nvPr/>
            </p:nvSpPr>
            <p:spPr bwMode="auto">
              <a:xfrm>
                <a:off x="4166" y="2289"/>
                <a:ext cx="178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 algn="l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1800">
                    <a:latin typeface="Arial" pitchFamily="34" charset="0"/>
                  </a:rPr>
                  <a:t>Step 2           S     Empty          </a:t>
                </a:r>
              </a:p>
            </p:txBody>
          </p:sp>
          <p:sp>
            <p:nvSpPr>
              <p:cNvPr id="40977" name="Line 17"/>
              <p:cNvSpPr>
                <a:spLocks noChangeShapeType="1"/>
              </p:cNvSpPr>
              <p:nvPr/>
            </p:nvSpPr>
            <p:spPr bwMode="auto">
              <a:xfrm>
                <a:off x="5280" y="153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8" name="Line 18"/>
              <p:cNvSpPr>
                <a:spLocks noChangeShapeType="1"/>
              </p:cNvSpPr>
              <p:nvPr/>
            </p:nvSpPr>
            <p:spPr bwMode="auto">
              <a:xfrm>
                <a:off x="5280" y="230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9" name="Line 19"/>
              <p:cNvSpPr>
                <a:spLocks noChangeShapeType="1"/>
              </p:cNvSpPr>
              <p:nvPr/>
            </p:nvSpPr>
            <p:spPr bwMode="auto">
              <a:xfrm>
                <a:off x="4896" y="163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0" name="Line 20"/>
              <p:cNvSpPr>
                <a:spLocks noChangeShapeType="1"/>
              </p:cNvSpPr>
              <p:nvPr/>
            </p:nvSpPr>
            <p:spPr bwMode="auto">
              <a:xfrm>
                <a:off x="4896" y="2400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982" name="Rectangle 22"/>
            <p:cNvSpPr>
              <a:spLocks noChangeArrowheads="1"/>
            </p:cNvSpPr>
            <p:nvPr/>
          </p:nvSpPr>
          <p:spPr bwMode="auto">
            <a:xfrm>
              <a:off x="4454" y="1905"/>
              <a:ext cx="8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>
                  <a:latin typeface="Arial" pitchFamily="34" charset="0"/>
                </a:rPr>
                <a:t>Transition 1</a:t>
              </a:r>
            </a:p>
          </p:txBody>
        </p:sp>
        <p:sp>
          <p:nvSpPr>
            <p:cNvPr id="40983" name="Rectangle 23"/>
            <p:cNvSpPr>
              <a:spLocks noChangeArrowheads="1"/>
            </p:cNvSpPr>
            <p:nvPr/>
          </p:nvSpPr>
          <p:spPr bwMode="auto">
            <a:xfrm>
              <a:off x="4454" y="2721"/>
              <a:ext cx="8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>
                  <a:latin typeface="Arial" pitchFamily="34" charset="0"/>
                </a:rPr>
                <a:t>Transition 2</a:t>
              </a:r>
            </a:p>
          </p:txBody>
        </p:sp>
      </p:grpSp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POU = Program Organization Unit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63538" y="1984375"/>
            <a:ext cx="9178925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altLang="en-US" b="1" i="0">
                <a:solidFill>
                  <a:schemeClr val="tx2"/>
                </a:solidFill>
              </a:rPr>
              <a:t>POU’s enable re-use of software from macro level (Programs) 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altLang="en-US" b="1" i="0">
                <a:solidFill>
                  <a:schemeClr val="tx2"/>
                </a:solidFill>
              </a:rPr>
              <a:t>to micro level (FB and Functions). 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altLang="en-US" b="1" i="0">
                <a:solidFill>
                  <a:schemeClr val="tx2"/>
                </a:solidFill>
              </a:rPr>
              <a:t>A POU consists of a header (variable declaration) and the 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altLang="en-US" b="1" i="0">
                <a:solidFill>
                  <a:schemeClr val="tx2"/>
                </a:solidFill>
              </a:rPr>
              <a:t>body (instructions).</a:t>
            </a:r>
          </a:p>
        </p:txBody>
      </p:sp>
      <p:graphicFrame>
        <p:nvGraphicFramePr>
          <p:cNvPr id="43014" name="Object 6"/>
          <p:cNvGraphicFramePr>
            <a:graphicFrameLocks/>
          </p:cNvGraphicFramePr>
          <p:nvPr/>
        </p:nvGraphicFramePr>
        <p:xfrm>
          <a:off x="695325" y="3794125"/>
          <a:ext cx="7685088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Dokument" r:id="rId4" imgW="5966233" imgH="2301545" progId="Word.Document.8">
                  <p:embed/>
                </p:oleObj>
              </mc:Choice>
              <mc:Fallback>
                <p:oleObj name="Dokument" r:id="rId4" imgW="5966233" imgH="2301545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3794125"/>
                        <a:ext cx="7685088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IEC </a:t>
            </a:r>
            <a:r>
              <a:rPr lang="en-GB" altLang="en-US"/>
              <a:t>6</a:t>
            </a:r>
            <a:r>
              <a:rPr lang="en-US" altLang="en-US"/>
              <a:t>1131-3 Standard Datatypes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Bit string types		</a:t>
            </a:r>
            <a:r>
              <a:rPr lang="en-US" altLang="en-US" sz="1800"/>
              <a:t>(BOOL, BYTE, WORD, DWORD, LWORD)</a:t>
            </a:r>
          </a:p>
          <a:p>
            <a:r>
              <a:rPr lang="en-US" altLang="en-US"/>
              <a:t>Integer types		</a:t>
            </a:r>
            <a:r>
              <a:rPr lang="en-US" altLang="en-US" sz="1800"/>
              <a:t>(SINT, INT, DINT, LINT)</a:t>
            </a:r>
          </a:p>
          <a:p>
            <a:r>
              <a:rPr lang="en-US" altLang="en-US"/>
              <a:t>Unsigned integer types	 </a:t>
            </a:r>
            <a:r>
              <a:rPr lang="en-US" altLang="en-US" sz="1800"/>
              <a:t>(USINT, UINT, UDINT, ULINT)</a:t>
            </a:r>
          </a:p>
          <a:p>
            <a:r>
              <a:rPr lang="en-US" altLang="en-US"/>
              <a:t>Real types			</a:t>
            </a:r>
            <a:r>
              <a:rPr lang="en-US" altLang="en-US" sz="1800"/>
              <a:t>(REAL, LREAL)</a:t>
            </a:r>
          </a:p>
          <a:p>
            <a:r>
              <a:rPr lang="en-US" altLang="en-US"/>
              <a:t>Time types 		</a:t>
            </a:r>
            <a:r>
              <a:rPr lang="en-US" altLang="en-US" sz="1800"/>
              <a:t>(TIME, DATE, TIME_OF_DAY, DATE_AND_TIME)</a:t>
            </a:r>
          </a:p>
          <a:p>
            <a:r>
              <a:rPr lang="en-US" altLang="en-US"/>
              <a:t>Character types</a:t>
            </a:r>
            <a:r>
              <a:rPr lang="en-US" altLang="en-US" b="0"/>
              <a:t> 		</a:t>
            </a:r>
            <a:r>
              <a:rPr lang="en-US" altLang="en-US" sz="1800"/>
              <a:t>(STRING)</a:t>
            </a:r>
          </a:p>
          <a:p>
            <a:pPr>
              <a:buFont typeface="Wingdings" pitchFamily="2" charset="2"/>
              <a:buNone/>
            </a:pPr>
            <a:endParaRPr lang="en-US" altLang="en-US"/>
          </a:p>
          <a:p>
            <a:pPr>
              <a:buFont typeface="Wingdings" pitchFamily="2" charset="2"/>
              <a:buNone/>
            </a:pPr>
            <a:r>
              <a:rPr lang="en-US" altLang="en-US"/>
              <a:t>Vendor and user defined data types are possible</a:t>
            </a:r>
          </a:p>
          <a:p>
            <a:pPr lvl="1"/>
            <a:r>
              <a:rPr lang="en-US" altLang="en-US"/>
              <a:t>Direct derived, sub range, enumeration</a:t>
            </a:r>
          </a:p>
          <a:p>
            <a:pPr lvl="1"/>
            <a:r>
              <a:rPr lang="en-US" altLang="en-US"/>
              <a:t>Array, structure</a:t>
            </a:r>
          </a:p>
        </p:txBody>
      </p:sp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IEC </a:t>
            </a:r>
            <a:r>
              <a:rPr lang="en-GB" altLang="en-US"/>
              <a:t>6</a:t>
            </a:r>
            <a:r>
              <a:rPr lang="en-US" altLang="en-US"/>
              <a:t>1131-3 Standard Functions 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Bit string functions 	</a:t>
            </a:r>
            <a:r>
              <a:rPr lang="en-US" altLang="en-US" sz="2000"/>
              <a:t>(AND, OR, XOR, NOT, SHL, SHR, ROL, ROR)</a:t>
            </a:r>
            <a:endParaRPr lang="en-US" altLang="en-US"/>
          </a:p>
          <a:p>
            <a:r>
              <a:rPr lang="en-US" altLang="en-US"/>
              <a:t>Numerical functions 	</a:t>
            </a:r>
            <a:r>
              <a:rPr lang="en-US" altLang="en-US" sz="2000"/>
              <a:t>(ADD, SUB, MUL, DIV, MOD, EXPT, ABS, 					SQRT, LN, LOG, EXP, SIN, COS, TAN, ASIN, 					ACOS, ATAN)</a:t>
            </a:r>
          </a:p>
          <a:p>
            <a:r>
              <a:rPr lang="en-US" altLang="en-US"/>
              <a:t>Type conversions	</a:t>
            </a:r>
            <a:r>
              <a:rPr lang="en-US" altLang="en-US" sz="2000"/>
              <a:t>(e.g. USINT_TO_DINT, BOOL_TO_BYTE)</a:t>
            </a:r>
            <a:endParaRPr lang="en-US" altLang="en-US"/>
          </a:p>
          <a:p>
            <a:r>
              <a:rPr lang="en-US" altLang="en-US"/>
              <a:t>Selection functions 	</a:t>
            </a:r>
            <a:r>
              <a:rPr lang="en-US" altLang="en-US" sz="2000"/>
              <a:t>(SEL, MIN, MAX, LIMIT, MUX)</a:t>
            </a:r>
            <a:endParaRPr lang="en-US" altLang="en-US"/>
          </a:p>
          <a:p>
            <a:r>
              <a:rPr lang="en-US" altLang="en-US"/>
              <a:t>Comparison functions 	</a:t>
            </a:r>
            <a:r>
              <a:rPr lang="en-US" altLang="en-US" sz="2000"/>
              <a:t>(GT, GE, EQ, LT, LE, NE)</a:t>
            </a:r>
            <a:endParaRPr lang="en-US" altLang="en-US"/>
          </a:p>
          <a:p>
            <a:r>
              <a:rPr lang="en-US" altLang="en-US"/>
              <a:t>String functions	 	</a:t>
            </a:r>
            <a:r>
              <a:rPr lang="en-US" altLang="en-US" sz="2000"/>
              <a:t>(LEN, LEFT, RIGHT, MID, CONCAT, 						INSERT, DELETE, REPLACE, FIND)</a:t>
            </a:r>
            <a:endParaRPr lang="en-US" altLang="en-US"/>
          </a:p>
          <a:p>
            <a:pPr>
              <a:buFont typeface="Wingdings" pitchFamily="2" charset="2"/>
              <a:buNone/>
            </a:pPr>
            <a:endParaRPr lang="en-US" altLang="en-US"/>
          </a:p>
          <a:p>
            <a:pPr>
              <a:buFont typeface="Wingdings" pitchFamily="2" charset="2"/>
              <a:buNone/>
            </a:pPr>
            <a:r>
              <a:rPr lang="en-US" altLang="en-US"/>
              <a:t>Vendor and user defined functions are possible</a:t>
            </a:r>
          </a:p>
        </p:txBody>
      </p:sp>
    </p:spTree>
  </p:cSld>
  <p:clrMapOvr>
    <a:masterClrMapping/>
  </p:clrMapOvr>
  <p:transition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IEC </a:t>
            </a:r>
            <a:r>
              <a:rPr lang="en-GB" altLang="en-US"/>
              <a:t>6</a:t>
            </a:r>
            <a:r>
              <a:rPr lang="en-US" altLang="en-US"/>
              <a:t>1131-3 Standard Function Blocks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Bistables 			</a:t>
            </a:r>
            <a:r>
              <a:rPr lang="en-US" altLang="en-US" sz="2000"/>
              <a:t>(SR, RS, SEMA)</a:t>
            </a:r>
          </a:p>
          <a:p>
            <a:r>
              <a:rPr lang="en-US" altLang="en-US"/>
              <a:t>Edge detection 		</a:t>
            </a:r>
            <a:r>
              <a:rPr lang="en-US" altLang="en-US" sz="2000"/>
              <a:t>(R_TRIG, F_TRIG)</a:t>
            </a:r>
          </a:p>
          <a:p>
            <a:r>
              <a:rPr lang="en-US" altLang="en-US"/>
              <a:t>Counters 			</a:t>
            </a:r>
            <a:r>
              <a:rPr lang="en-US" altLang="en-US" sz="2000"/>
              <a:t>(CTU, CTD, CTUD)</a:t>
            </a:r>
          </a:p>
          <a:p>
            <a:r>
              <a:rPr lang="en-US" altLang="en-US"/>
              <a:t>Timers</a:t>
            </a:r>
            <a:r>
              <a:rPr lang="en-US" altLang="en-US" sz="2000"/>
              <a:t>			(TP, TON, TOF, RTC)</a:t>
            </a:r>
          </a:p>
          <a:p>
            <a:pPr>
              <a:buFont typeface="Wingdings" pitchFamily="2" charset="2"/>
              <a:buNone/>
            </a:pPr>
            <a:endParaRPr lang="en-US" altLang="en-US"/>
          </a:p>
          <a:p>
            <a:pPr>
              <a:buFont typeface="Wingdings" pitchFamily="2" charset="2"/>
              <a:buNone/>
            </a:pPr>
            <a:endParaRPr lang="en-US" altLang="en-US"/>
          </a:p>
          <a:p>
            <a:pPr>
              <a:buFont typeface="Wingdings" pitchFamily="2" charset="2"/>
              <a:buNone/>
            </a:pPr>
            <a:r>
              <a:rPr lang="en-US" altLang="en-US"/>
              <a:t>Vendor and user defined function blocks are possible</a:t>
            </a:r>
          </a:p>
        </p:txBody>
      </p:sp>
    </p:spTree>
  </p:cSld>
  <p:clrMapOvr>
    <a:masterClrMapping/>
  </p:clrMapOvr>
  <p:transition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PLCopen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5275" y="3200400"/>
            <a:ext cx="9372600" cy="29718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3200" i="1"/>
              <a:t>Mission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altLang="en-US" sz="2000" i="1"/>
          </a:p>
          <a:p>
            <a:pPr algn="ctr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3200">
                <a:solidFill>
                  <a:srgbClr val="790015"/>
                </a:solidFill>
                <a:latin typeface="Times New Roman" pitchFamily="18" charset="0"/>
              </a:rPr>
              <a:t>We want to be the leading association </a:t>
            </a:r>
            <a:r>
              <a:rPr lang="en-GB" altLang="en-US" sz="3200">
                <a:solidFill>
                  <a:srgbClr val="790015"/>
                </a:solidFill>
                <a:latin typeface="Times New Roman" pitchFamily="18" charset="0"/>
              </a:rPr>
              <a:t/>
            </a:r>
            <a:br>
              <a:rPr lang="en-GB" altLang="en-US" sz="3200">
                <a:solidFill>
                  <a:srgbClr val="790015"/>
                </a:solidFill>
                <a:latin typeface="Times New Roman" pitchFamily="18" charset="0"/>
              </a:rPr>
            </a:br>
            <a:r>
              <a:rPr lang="en-US" altLang="en-US" sz="3200">
                <a:solidFill>
                  <a:srgbClr val="790015"/>
                </a:solidFill>
                <a:latin typeface="Times New Roman" pitchFamily="18" charset="0"/>
              </a:rPr>
              <a:t>resolving topics related to </a:t>
            </a:r>
            <a:br>
              <a:rPr lang="en-US" altLang="en-US" sz="3200">
                <a:solidFill>
                  <a:srgbClr val="790015"/>
                </a:solidFill>
                <a:latin typeface="Times New Roman" pitchFamily="18" charset="0"/>
              </a:rPr>
            </a:br>
            <a:r>
              <a:rPr lang="en-US" altLang="en-US" sz="3200">
                <a:solidFill>
                  <a:srgbClr val="790015"/>
                </a:solidFill>
                <a:latin typeface="Times New Roman" pitchFamily="18" charset="0"/>
              </a:rPr>
              <a:t>control programming </a:t>
            </a:r>
            <a:br>
              <a:rPr lang="en-US" altLang="en-US" sz="3200">
                <a:solidFill>
                  <a:srgbClr val="790015"/>
                </a:solidFill>
                <a:latin typeface="Times New Roman" pitchFamily="18" charset="0"/>
              </a:rPr>
            </a:br>
            <a:r>
              <a:rPr lang="en-US" altLang="en-US" sz="3200">
                <a:solidFill>
                  <a:srgbClr val="790015"/>
                </a:solidFill>
                <a:latin typeface="Times New Roman" pitchFamily="18" charset="0"/>
              </a:rPr>
              <a:t>to support the use of </a:t>
            </a:r>
            <a:br>
              <a:rPr lang="en-US" altLang="en-US" sz="3200">
                <a:solidFill>
                  <a:srgbClr val="790015"/>
                </a:solidFill>
                <a:latin typeface="Times New Roman" pitchFamily="18" charset="0"/>
              </a:rPr>
            </a:br>
            <a:r>
              <a:rPr lang="en-US" altLang="en-US" sz="3200">
                <a:solidFill>
                  <a:srgbClr val="790015"/>
                </a:solidFill>
                <a:latin typeface="Times New Roman" pitchFamily="18" charset="0"/>
              </a:rPr>
              <a:t>international standards in this field.</a:t>
            </a:r>
          </a:p>
        </p:txBody>
      </p:sp>
      <p:graphicFrame>
        <p:nvGraphicFramePr>
          <p:cNvPr id="51206" name="Object 6"/>
          <p:cNvGraphicFramePr>
            <a:graphicFrameLocks/>
          </p:cNvGraphicFramePr>
          <p:nvPr/>
        </p:nvGraphicFramePr>
        <p:xfrm>
          <a:off x="2438400" y="636588"/>
          <a:ext cx="1268413" cy="288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7" name="ClipArt" r:id="rId4" imgW="2168280" imgH="4933800" progId="MS_ClipArt_Gallery.2">
                  <p:embed/>
                </p:oleObj>
              </mc:Choice>
              <mc:Fallback>
                <p:oleObj name="ClipArt" r:id="rId4" imgW="2168280" imgH="4933800" progId="MS_ClipArt_Gallery.2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636588"/>
                        <a:ext cx="1268413" cy="288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Table of contents - continued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415925" y="2349500"/>
            <a:ext cx="8305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712000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latin typeface="Arial" pitchFamily="34" charset="0"/>
              </a:rPr>
              <a:t> PLCopen compliance levels</a:t>
            </a:r>
          </a:p>
          <a:p>
            <a:pPr>
              <a:spcBef>
                <a:spcPct val="50000"/>
              </a:spcBef>
              <a:buClr>
                <a:srgbClr val="712000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latin typeface="Arial" pitchFamily="34" charset="0"/>
              </a:rPr>
              <a:t> PLCopen training logo</a:t>
            </a:r>
          </a:p>
          <a:p>
            <a:pPr>
              <a:spcBef>
                <a:spcPct val="50000"/>
              </a:spcBef>
              <a:buClr>
                <a:srgbClr val="712000"/>
              </a:buClr>
              <a:buSzPct val="100000"/>
              <a:buFont typeface="Wingdings" pitchFamily="2" charset="2"/>
              <a:buChar char="§"/>
            </a:pPr>
            <a:r>
              <a:rPr lang="en-US" altLang="en-US" sz="2000">
                <a:latin typeface="Arial" pitchFamily="34" charset="0"/>
              </a:rPr>
              <a:t> PLCopen address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344488" y="146050"/>
            <a:ext cx="2146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3600" b="1">
                <a:solidFill>
                  <a:srgbClr val="790015"/>
                </a:solidFill>
                <a:latin typeface="Arial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rgbClr val="790015"/>
                </a:solidFill>
                <a:latin typeface="Arial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rgbClr val="790015"/>
                </a:solidFill>
                <a:latin typeface="Arial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rgbClr val="790015"/>
                </a:solidFill>
                <a:latin typeface="Arial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rgbClr val="790015"/>
                </a:solidFill>
                <a:latin typeface="Arial" pitchFamily="34" charset="0"/>
              </a:defRPr>
            </a:lvl5pPr>
            <a:lvl6pPr marL="4572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90015"/>
                </a:solidFill>
                <a:latin typeface="Arial" pitchFamily="34" charset="0"/>
              </a:defRPr>
            </a:lvl6pPr>
            <a:lvl7pPr marL="9144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90015"/>
                </a:solidFill>
                <a:latin typeface="Arial" pitchFamily="34" charset="0"/>
              </a:defRPr>
            </a:lvl7pPr>
            <a:lvl8pPr marL="1371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90015"/>
                </a:solidFill>
                <a:latin typeface="Arial" pitchFamily="34" charset="0"/>
              </a:defRPr>
            </a:lvl8pPr>
            <a:lvl9pPr marL="18288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90015"/>
                </a:solidFill>
                <a:latin typeface="Arial" pitchFamily="34" charset="0"/>
              </a:defRPr>
            </a:lvl9pPr>
          </a:lstStyle>
          <a:p>
            <a:r>
              <a:rPr lang="de-DE" altLang="en-US" sz="3200" i="0"/>
              <a:t>PLCopen</a:t>
            </a:r>
            <a:endParaRPr lang="de-DE" altLang="en-US" i="0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1219200" y="1052513"/>
            <a:ext cx="7773988" cy="1096962"/>
          </a:xfrm>
          <a:prstGeom prst="rect">
            <a:avLst/>
          </a:prstGeom>
          <a:solidFill>
            <a:srgbClr val="DDDDDD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en-US" sz="2200" b="1" i="0">
                <a:solidFill>
                  <a:srgbClr val="003399"/>
                </a:solidFill>
                <a:latin typeface="Times New Roman" pitchFamily="18" charset="0"/>
              </a:rPr>
              <a:t>PLCopen was founded on June 15, 1992 in Giessen, Germany.</a:t>
            </a:r>
          </a:p>
          <a:p>
            <a:pPr algn="l"/>
            <a:r>
              <a:rPr lang="de-DE" altLang="en-US" sz="2200" b="1" i="0">
                <a:solidFill>
                  <a:srgbClr val="003399"/>
                </a:solidFill>
                <a:latin typeface="Times New Roman" pitchFamily="18" charset="0"/>
              </a:rPr>
              <a:t>Target was to promote IEC 61131-3, inform customers and give</a:t>
            </a:r>
          </a:p>
          <a:p>
            <a:pPr algn="l"/>
            <a:r>
              <a:rPr lang="de-DE" altLang="en-US" sz="2200" b="1" i="0">
                <a:solidFill>
                  <a:srgbClr val="003399"/>
                </a:solidFill>
                <a:latin typeface="Times New Roman" pitchFamily="18" charset="0"/>
              </a:rPr>
              <a:t>more weight to the IEC 61131-3 standard.</a:t>
            </a:r>
            <a:endParaRPr lang="de-DE" altLang="en-US" sz="2000" b="1" i="0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73734" name="Object 6"/>
          <p:cNvGraphicFramePr>
            <a:graphicFrameLocks/>
          </p:cNvGraphicFramePr>
          <p:nvPr/>
        </p:nvGraphicFramePr>
        <p:xfrm>
          <a:off x="7816850" y="2651125"/>
          <a:ext cx="1860550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7" name="ClipArt" r:id="rId3" imgW="5127480" imgH="4197240" progId="MS_ClipArt_Gallery.2">
                  <p:embed/>
                </p:oleObj>
              </mc:Choice>
              <mc:Fallback>
                <p:oleObj name="ClipArt" r:id="rId3" imgW="5127480" imgH="4197240" progId="MS_ClipArt_Gallery.2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6850" y="2651125"/>
                        <a:ext cx="1860550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735" name="Group 7"/>
          <p:cNvGrpSpPr>
            <a:grpSpLocks/>
          </p:cNvGrpSpPr>
          <p:nvPr/>
        </p:nvGrpSpPr>
        <p:grpSpPr bwMode="auto">
          <a:xfrm>
            <a:off x="0" y="2641600"/>
            <a:ext cx="3089275" cy="1384300"/>
            <a:chOff x="246" y="1688"/>
            <a:chExt cx="1946" cy="872"/>
          </a:xfrm>
        </p:grpSpPr>
        <p:graphicFrame>
          <p:nvGraphicFramePr>
            <p:cNvPr id="73736" name="Object 8"/>
            <p:cNvGraphicFramePr>
              <a:graphicFrameLocks/>
            </p:cNvGraphicFramePr>
            <p:nvPr/>
          </p:nvGraphicFramePr>
          <p:xfrm>
            <a:off x="246" y="1688"/>
            <a:ext cx="1946" cy="8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48" name="ClipArt" r:id="rId5" imgW="6908760" imgH="3251160" progId="MS_ClipArt_Gallery.2">
                    <p:embed/>
                  </p:oleObj>
                </mc:Choice>
                <mc:Fallback>
                  <p:oleObj name="ClipArt" r:id="rId5" imgW="6908760" imgH="3251160" progId="MS_ClipArt_Gallery.2">
                    <p:embed/>
                    <p:pic>
                      <p:nvPicPr>
                        <p:cNvPr id="0" name="Object 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6" y="1688"/>
                          <a:ext cx="1946" cy="8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737" name="Rectangle 9"/>
            <p:cNvSpPr>
              <a:spLocks noChangeArrowheads="1"/>
            </p:cNvSpPr>
            <p:nvPr/>
          </p:nvSpPr>
          <p:spPr bwMode="auto">
            <a:xfrm>
              <a:off x="489" y="1716"/>
              <a:ext cx="109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altLang="en-US" sz="1400" b="1" i="0">
                  <a:solidFill>
                    <a:srgbClr val="063DE8"/>
                  </a:solidFill>
                </a:rPr>
                <a:t>PLCopen</a:t>
              </a:r>
              <a:endParaRPr lang="en-US" altLang="en-US" sz="800" b="1" i="0">
                <a:solidFill>
                  <a:srgbClr val="063DE8"/>
                </a:solidFill>
              </a:endParaRPr>
            </a:p>
            <a:p>
              <a:pPr algn="r">
                <a:lnSpc>
                  <a:spcPct val="80000"/>
                </a:lnSpc>
              </a:pPr>
              <a:r>
                <a:rPr lang="en-US" altLang="en-US" sz="800">
                  <a:solidFill>
                    <a:srgbClr val="063DE8"/>
                  </a:solidFill>
                </a:rPr>
                <a:t>Standardization in Industrial Control programming</a:t>
              </a:r>
            </a:p>
          </p:txBody>
        </p:sp>
      </p:grpSp>
      <p:grpSp>
        <p:nvGrpSpPr>
          <p:cNvPr id="73738" name="Group 10"/>
          <p:cNvGrpSpPr>
            <a:grpSpLocks/>
          </p:cNvGrpSpPr>
          <p:nvPr/>
        </p:nvGrpSpPr>
        <p:grpSpPr bwMode="auto">
          <a:xfrm>
            <a:off x="2505075" y="2276475"/>
            <a:ext cx="5064125" cy="4056063"/>
            <a:chOff x="1480" y="1364"/>
            <a:chExt cx="3288" cy="2645"/>
          </a:xfrm>
        </p:grpSpPr>
        <p:pic>
          <p:nvPicPr>
            <p:cNvPr id="73739" name="Picture 11" descr="img0000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0" y="1364"/>
              <a:ext cx="3288" cy="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740" name="Line 12"/>
            <p:cNvSpPr>
              <a:spLocks noChangeShapeType="1"/>
            </p:cNvSpPr>
            <p:nvPr/>
          </p:nvSpPr>
          <p:spPr bwMode="auto">
            <a:xfrm>
              <a:off x="3112" y="1792"/>
              <a:ext cx="0" cy="1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1" name="Line 13"/>
            <p:cNvSpPr>
              <a:spLocks noChangeShapeType="1"/>
            </p:cNvSpPr>
            <p:nvPr/>
          </p:nvSpPr>
          <p:spPr bwMode="auto">
            <a:xfrm>
              <a:off x="3112" y="2216"/>
              <a:ext cx="0" cy="2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2" name="Line 14"/>
            <p:cNvSpPr>
              <a:spLocks noChangeShapeType="1"/>
            </p:cNvSpPr>
            <p:nvPr/>
          </p:nvSpPr>
          <p:spPr bwMode="auto">
            <a:xfrm>
              <a:off x="2280" y="2768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3" name="Line 15"/>
            <p:cNvSpPr>
              <a:spLocks noChangeShapeType="1"/>
            </p:cNvSpPr>
            <p:nvPr/>
          </p:nvSpPr>
          <p:spPr bwMode="auto">
            <a:xfrm>
              <a:off x="3111" y="2643"/>
              <a:ext cx="0" cy="1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73744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5516563"/>
            <a:ext cx="24574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45" name="Rectangle 17"/>
          <p:cNvSpPr>
            <a:spLocks noChangeArrowheads="1"/>
          </p:cNvSpPr>
          <p:nvPr/>
        </p:nvSpPr>
        <p:spPr bwMode="auto">
          <a:xfrm>
            <a:off x="3930650" y="5956300"/>
            <a:ext cx="517525" cy="3683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 i="0">
                <a:solidFill>
                  <a:srgbClr val="333333"/>
                </a:solidFill>
                <a:latin typeface="Arial" pitchFamily="34" charset="0"/>
              </a:rPr>
              <a:t>TC6</a:t>
            </a:r>
            <a:endParaRPr lang="en-US" altLang="en-US" sz="1800" i="0">
              <a:latin typeface="Arial" pitchFamily="34" charset="0"/>
            </a:endParaRPr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>
            <a:off x="3722688" y="6143625"/>
            <a:ext cx="2222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The Essence of Compliance</a:t>
            </a:r>
            <a:br>
              <a:rPr lang="en-US" altLang="en-US"/>
            </a:br>
            <a:r>
              <a:rPr lang="en-US" altLang="en-US" sz="2400"/>
              <a:t>without testing there is no standard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2743200"/>
            <a:ext cx="9372600" cy="35814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/>
              <a:t>The IEC </a:t>
            </a:r>
            <a:r>
              <a:rPr lang="en-GB" altLang="en-US"/>
              <a:t>6</a:t>
            </a:r>
            <a:r>
              <a:rPr lang="en-US" altLang="en-US"/>
              <a:t>1131 standard gives rules for compliancy </a:t>
            </a:r>
          </a:p>
          <a:p>
            <a:pPr>
              <a:lnSpc>
                <a:spcPct val="130000"/>
              </a:lnSpc>
            </a:pPr>
            <a:r>
              <a:rPr lang="en-US" altLang="en-US"/>
              <a:t>Certification gives guidance for users towards real IEC </a:t>
            </a:r>
            <a:r>
              <a:rPr lang="en-GB" altLang="en-US"/>
              <a:t>6</a:t>
            </a:r>
            <a:r>
              <a:rPr lang="en-US" altLang="en-US"/>
              <a:t>1131-3 programming systems (e.g. PLCopen certified list shows compliant products)</a:t>
            </a:r>
          </a:p>
        </p:txBody>
      </p:sp>
    </p:spTree>
  </p:cSld>
  <p:clrMapOvr>
    <a:masterClrMapping/>
  </p:clrMapOvr>
  <p:transition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PLCopen Compliance Level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/>
              <a:t>To take away the confusion, PLCopen....</a:t>
            </a:r>
          </a:p>
          <a:p>
            <a:r>
              <a:rPr lang="en-US" altLang="en-US"/>
              <a:t>.... has defined </a:t>
            </a:r>
            <a:r>
              <a:rPr lang="en-GB" altLang="en-US"/>
              <a:t>2</a:t>
            </a:r>
            <a:r>
              <a:rPr lang="en-US" altLang="en-US"/>
              <a:t> levels of compliance with a defined set 	              	of features</a:t>
            </a:r>
          </a:p>
          <a:p>
            <a:r>
              <a:rPr lang="en-US" altLang="en-US"/>
              <a:t>.... has defined an accreditation procedure</a:t>
            </a:r>
          </a:p>
          <a:p>
            <a:r>
              <a:rPr lang="en-US" altLang="en-US"/>
              <a:t>.... has accredited test institutes</a:t>
            </a:r>
          </a:p>
          <a:p>
            <a:r>
              <a:rPr lang="en-US" altLang="en-US"/>
              <a:t>.... developed test software, shared amongst members</a:t>
            </a:r>
          </a:p>
          <a:p>
            <a:r>
              <a:rPr lang="en-US" altLang="en-US"/>
              <a:t>.... has defined a certification procedure</a:t>
            </a:r>
          </a:p>
          <a:p>
            <a:r>
              <a:rPr lang="en-US" altLang="en-US"/>
              <a:t>.... and has members with certified products</a:t>
            </a:r>
          </a:p>
          <a:p>
            <a:pPr>
              <a:buFont typeface="Wingdings" pitchFamily="2" charset="2"/>
              <a:buNone/>
            </a:pPr>
            <a:endParaRPr lang="en-US" altLang="en-US"/>
          </a:p>
          <a:p>
            <a:pPr>
              <a:buFont typeface="Wingdings" pitchFamily="2" charset="2"/>
              <a:buNone/>
            </a:pPr>
            <a:r>
              <a:rPr lang="en-US" altLang="en-US"/>
              <a:t>This assures compliance now, and in the future. </a:t>
            </a: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PLCopen Compliance Levels</a:t>
            </a:r>
          </a:p>
        </p:txBody>
      </p:sp>
      <p:grpSp>
        <p:nvGrpSpPr>
          <p:cNvPr id="57379" name="Group 35"/>
          <p:cNvGrpSpPr>
            <a:grpSpLocks/>
          </p:cNvGrpSpPr>
          <p:nvPr/>
        </p:nvGrpSpPr>
        <p:grpSpPr bwMode="auto">
          <a:xfrm>
            <a:off x="234950" y="2362200"/>
            <a:ext cx="9359900" cy="3644900"/>
            <a:chOff x="148" y="1684"/>
            <a:chExt cx="5896" cy="2296"/>
          </a:xfrm>
        </p:grpSpPr>
        <p:grpSp>
          <p:nvGrpSpPr>
            <p:cNvPr id="57380" name="Group 36"/>
            <p:cNvGrpSpPr>
              <a:grpSpLocks/>
            </p:cNvGrpSpPr>
            <p:nvPr/>
          </p:nvGrpSpPr>
          <p:grpSpPr bwMode="auto">
            <a:xfrm>
              <a:off x="148" y="1684"/>
              <a:ext cx="1816" cy="2248"/>
              <a:chOff x="148" y="1684"/>
              <a:chExt cx="1816" cy="2248"/>
            </a:xfrm>
          </p:grpSpPr>
          <p:sp>
            <p:nvSpPr>
              <p:cNvPr id="57381" name="Rectangle 37"/>
              <p:cNvSpPr>
                <a:spLocks noChangeArrowheads="1"/>
              </p:cNvSpPr>
              <p:nvPr/>
            </p:nvSpPr>
            <p:spPr bwMode="auto">
              <a:xfrm>
                <a:off x="148" y="1684"/>
                <a:ext cx="1816" cy="2248"/>
              </a:xfrm>
              <a:prstGeom prst="rect">
                <a:avLst/>
              </a:prstGeom>
              <a:solidFill>
                <a:srgbClr val="A2C1FE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r>
                  <a:rPr lang="en-US" altLang="en-US" b="1" i="0"/>
                  <a:t>Application</a:t>
                </a:r>
                <a:br>
                  <a:rPr lang="en-US" altLang="en-US" b="1" i="0"/>
                </a:br>
                <a:r>
                  <a:rPr lang="en-US" altLang="en-US" b="1" i="0"/>
                  <a:t>Program</a:t>
                </a:r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</p:txBody>
          </p:sp>
          <p:grpSp>
            <p:nvGrpSpPr>
              <p:cNvPr id="57382" name="Group 38"/>
              <p:cNvGrpSpPr>
                <a:grpSpLocks/>
              </p:cNvGrpSpPr>
              <p:nvPr/>
            </p:nvGrpSpPr>
            <p:grpSpPr bwMode="auto">
              <a:xfrm>
                <a:off x="868" y="2500"/>
                <a:ext cx="712" cy="1384"/>
                <a:chOff x="868" y="2500"/>
                <a:chExt cx="712" cy="1384"/>
              </a:xfrm>
            </p:grpSpPr>
            <p:sp>
              <p:nvSpPr>
                <p:cNvPr id="57383" name="Rectangle 39"/>
                <p:cNvSpPr>
                  <a:spLocks noChangeArrowheads="1"/>
                </p:cNvSpPr>
                <p:nvPr/>
              </p:nvSpPr>
              <p:spPr bwMode="auto">
                <a:xfrm>
                  <a:off x="868" y="2500"/>
                  <a:ext cx="712" cy="1384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r>
                    <a:rPr lang="en-US" altLang="en-US" b="1" i="0"/>
                    <a:t>FB</a:t>
                  </a:r>
                </a:p>
                <a:p>
                  <a:endParaRPr lang="en-US" altLang="en-US" b="1" i="0"/>
                </a:p>
                <a:p>
                  <a:endParaRPr lang="en-US" altLang="en-US" b="1" i="0"/>
                </a:p>
                <a:p>
                  <a:endParaRPr lang="en-US" altLang="en-US" b="1" i="0"/>
                </a:p>
                <a:p>
                  <a:endParaRPr lang="en-US" altLang="en-US" b="1" i="0"/>
                </a:p>
                <a:p>
                  <a:endParaRPr lang="en-US" altLang="en-US" b="1" i="0"/>
                </a:p>
              </p:txBody>
            </p:sp>
            <p:sp>
              <p:nvSpPr>
                <p:cNvPr id="57384" name="Rectangle 40"/>
                <p:cNvSpPr>
                  <a:spLocks noChangeArrowheads="1"/>
                </p:cNvSpPr>
                <p:nvPr/>
              </p:nvSpPr>
              <p:spPr bwMode="auto">
                <a:xfrm>
                  <a:off x="916" y="3028"/>
                  <a:ext cx="616" cy="760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r>
                    <a:rPr lang="en-US" altLang="en-US" b="1" i="0"/>
                    <a:t>Variable</a:t>
                  </a:r>
                </a:p>
                <a:p>
                  <a:endParaRPr lang="en-US" altLang="en-US" b="1" i="0"/>
                </a:p>
                <a:p>
                  <a:endParaRPr lang="en-US" altLang="en-US" b="1" i="0"/>
                </a:p>
                <a:p>
                  <a:endParaRPr lang="en-US" altLang="en-US" b="1" i="0"/>
                </a:p>
              </p:txBody>
            </p:sp>
            <p:sp>
              <p:nvSpPr>
                <p:cNvPr id="57385" name="Rectangle 41"/>
                <p:cNvSpPr>
                  <a:spLocks noChangeArrowheads="1"/>
                </p:cNvSpPr>
                <p:nvPr/>
              </p:nvSpPr>
              <p:spPr bwMode="auto">
                <a:xfrm>
                  <a:off x="964" y="3316"/>
                  <a:ext cx="520" cy="424"/>
                </a:xfrm>
                <a:prstGeom prst="rect">
                  <a:avLst/>
                </a:prstGeom>
                <a:solidFill>
                  <a:srgbClr val="C0FEF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r>
                    <a:rPr lang="en-US" altLang="en-US" b="1" i="0"/>
                    <a:t>Code</a:t>
                  </a:r>
                  <a:br>
                    <a:rPr lang="en-US" altLang="en-US" b="1" i="0"/>
                  </a:br>
                  <a:r>
                    <a:rPr lang="en-US" altLang="en-US" b="1" i="0"/>
                    <a:t>Body</a:t>
                  </a:r>
                </a:p>
              </p:txBody>
            </p:sp>
          </p:grpSp>
          <p:grpSp>
            <p:nvGrpSpPr>
              <p:cNvPr id="57386" name="Group 42"/>
              <p:cNvGrpSpPr>
                <a:grpSpLocks/>
              </p:cNvGrpSpPr>
              <p:nvPr/>
            </p:nvGrpSpPr>
            <p:grpSpPr bwMode="auto">
              <a:xfrm>
                <a:off x="1108" y="2356"/>
                <a:ext cx="712" cy="1384"/>
                <a:chOff x="1108" y="2356"/>
                <a:chExt cx="712" cy="1384"/>
              </a:xfrm>
            </p:grpSpPr>
            <p:sp>
              <p:nvSpPr>
                <p:cNvPr id="57387" name="Rectangle 43"/>
                <p:cNvSpPr>
                  <a:spLocks noChangeArrowheads="1"/>
                </p:cNvSpPr>
                <p:nvPr/>
              </p:nvSpPr>
              <p:spPr bwMode="auto">
                <a:xfrm>
                  <a:off x="1108" y="2356"/>
                  <a:ext cx="712" cy="1384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r>
                    <a:rPr lang="en-US" altLang="en-US" b="1" i="0"/>
                    <a:t>FB</a:t>
                  </a:r>
                </a:p>
                <a:p>
                  <a:endParaRPr lang="en-US" altLang="en-US" b="1" i="0"/>
                </a:p>
                <a:p>
                  <a:endParaRPr lang="en-US" altLang="en-US" b="1" i="0"/>
                </a:p>
                <a:p>
                  <a:endParaRPr lang="en-US" altLang="en-US" b="1" i="0"/>
                </a:p>
                <a:p>
                  <a:endParaRPr lang="en-US" altLang="en-US" b="1" i="0"/>
                </a:p>
                <a:p>
                  <a:endParaRPr lang="en-US" altLang="en-US" b="1" i="0"/>
                </a:p>
              </p:txBody>
            </p:sp>
            <p:sp>
              <p:nvSpPr>
                <p:cNvPr id="57388" name="Rectangle 44"/>
                <p:cNvSpPr>
                  <a:spLocks noChangeArrowheads="1"/>
                </p:cNvSpPr>
                <p:nvPr/>
              </p:nvSpPr>
              <p:spPr bwMode="auto">
                <a:xfrm>
                  <a:off x="1156" y="2884"/>
                  <a:ext cx="616" cy="760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r>
                    <a:rPr lang="en-US" altLang="en-US" b="1" i="0"/>
                    <a:t>Variable</a:t>
                  </a:r>
                </a:p>
                <a:p>
                  <a:endParaRPr lang="en-US" altLang="en-US" b="1" i="0"/>
                </a:p>
                <a:p>
                  <a:endParaRPr lang="en-US" altLang="en-US" b="1" i="0"/>
                </a:p>
                <a:p>
                  <a:endParaRPr lang="en-US" altLang="en-US" b="1" i="0"/>
                </a:p>
              </p:txBody>
            </p:sp>
            <p:sp>
              <p:nvSpPr>
                <p:cNvPr id="57389" name="Rectangle 45"/>
                <p:cNvSpPr>
                  <a:spLocks noChangeArrowheads="1"/>
                </p:cNvSpPr>
                <p:nvPr/>
              </p:nvSpPr>
              <p:spPr bwMode="auto">
                <a:xfrm>
                  <a:off x="1204" y="3172"/>
                  <a:ext cx="520" cy="424"/>
                </a:xfrm>
                <a:prstGeom prst="rect">
                  <a:avLst/>
                </a:prstGeom>
                <a:solidFill>
                  <a:srgbClr val="C0FEF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r>
                    <a:rPr lang="en-US" altLang="en-US" b="1" i="0"/>
                    <a:t>Code</a:t>
                  </a:r>
                  <a:br>
                    <a:rPr lang="en-US" altLang="en-US" b="1" i="0"/>
                  </a:br>
                  <a:r>
                    <a:rPr lang="en-US" altLang="en-US" b="1" i="0"/>
                    <a:t>Body</a:t>
                  </a:r>
                </a:p>
              </p:txBody>
            </p:sp>
          </p:grpSp>
          <p:grpSp>
            <p:nvGrpSpPr>
              <p:cNvPr id="57390" name="Group 46"/>
              <p:cNvGrpSpPr>
                <a:grpSpLocks/>
              </p:cNvGrpSpPr>
              <p:nvPr/>
            </p:nvGrpSpPr>
            <p:grpSpPr bwMode="auto">
              <a:xfrm>
                <a:off x="244" y="2404"/>
                <a:ext cx="712" cy="1384"/>
                <a:chOff x="244" y="2404"/>
                <a:chExt cx="712" cy="1384"/>
              </a:xfrm>
            </p:grpSpPr>
            <p:sp>
              <p:nvSpPr>
                <p:cNvPr id="57391" name="Rectangle 47"/>
                <p:cNvSpPr>
                  <a:spLocks noChangeArrowheads="1"/>
                </p:cNvSpPr>
                <p:nvPr/>
              </p:nvSpPr>
              <p:spPr bwMode="auto">
                <a:xfrm>
                  <a:off x="244" y="2404"/>
                  <a:ext cx="712" cy="1384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r>
                    <a:rPr lang="en-US" altLang="en-US" b="1" i="0"/>
                    <a:t>FB</a:t>
                  </a:r>
                </a:p>
                <a:p>
                  <a:endParaRPr lang="en-US" altLang="en-US" b="1" i="0"/>
                </a:p>
                <a:p>
                  <a:endParaRPr lang="en-US" altLang="en-US" b="1" i="0"/>
                </a:p>
                <a:p>
                  <a:endParaRPr lang="en-US" altLang="en-US" b="1" i="0"/>
                </a:p>
                <a:p>
                  <a:endParaRPr lang="en-US" altLang="en-US" b="1" i="0"/>
                </a:p>
                <a:p>
                  <a:endParaRPr lang="en-US" altLang="en-US" b="1" i="0"/>
                </a:p>
              </p:txBody>
            </p:sp>
            <p:sp>
              <p:nvSpPr>
                <p:cNvPr id="57392" name="Rectangle 48"/>
                <p:cNvSpPr>
                  <a:spLocks noChangeArrowheads="1"/>
                </p:cNvSpPr>
                <p:nvPr/>
              </p:nvSpPr>
              <p:spPr bwMode="auto">
                <a:xfrm>
                  <a:off x="292" y="2932"/>
                  <a:ext cx="616" cy="760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r>
                    <a:rPr lang="en-US" altLang="en-US" b="1" i="0"/>
                    <a:t>Variable</a:t>
                  </a:r>
                </a:p>
                <a:p>
                  <a:endParaRPr lang="en-US" altLang="en-US" b="1" i="0"/>
                </a:p>
                <a:p>
                  <a:endParaRPr lang="en-US" altLang="en-US" b="1" i="0"/>
                </a:p>
                <a:p>
                  <a:endParaRPr lang="en-US" altLang="en-US" b="1" i="0"/>
                </a:p>
              </p:txBody>
            </p:sp>
            <p:sp>
              <p:nvSpPr>
                <p:cNvPr id="57393" name="Rectangle 49"/>
                <p:cNvSpPr>
                  <a:spLocks noChangeArrowheads="1"/>
                </p:cNvSpPr>
                <p:nvPr/>
              </p:nvSpPr>
              <p:spPr bwMode="auto">
                <a:xfrm>
                  <a:off x="340" y="3220"/>
                  <a:ext cx="520" cy="424"/>
                </a:xfrm>
                <a:prstGeom prst="rect">
                  <a:avLst/>
                </a:prstGeom>
                <a:solidFill>
                  <a:srgbClr val="C0FEF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r>
                    <a:rPr lang="en-US" altLang="en-US" b="1" i="0"/>
                    <a:t>Code</a:t>
                  </a:r>
                  <a:br>
                    <a:rPr lang="en-US" altLang="en-US" b="1" i="0"/>
                  </a:br>
                  <a:r>
                    <a:rPr lang="en-US" altLang="en-US" b="1" i="0"/>
                    <a:t>Body</a:t>
                  </a:r>
                </a:p>
              </p:txBody>
            </p:sp>
          </p:grpSp>
        </p:grpSp>
        <p:grpSp>
          <p:nvGrpSpPr>
            <p:cNvPr id="57394" name="Group 50"/>
            <p:cNvGrpSpPr>
              <a:grpSpLocks/>
            </p:cNvGrpSpPr>
            <p:nvPr/>
          </p:nvGrpSpPr>
          <p:grpSpPr bwMode="auto">
            <a:xfrm>
              <a:off x="4228" y="1732"/>
              <a:ext cx="1816" cy="2248"/>
              <a:chOff x="4228" y="1732"/>
              <a:chExt cx="1816" cy="2248"/>
            </a:xfrm>
          </p:grpSpPr>
          <p:sp>
            <p:nvSpPr>
              <p:cNvPr id="57395" name="Rectangle 51"/>
              <p:cNvSpPr>
                <a:spLocks noChangeArrowheads="1"/>
              </p:cNvSpPr>
              <p:nvPr/>
            </p:nvSpPr>
            <p:spPr bwMode="auto">
              <a:xfrm>
                <a:off x="4228" y="1732"/>
                <a:ext cx="1816" cy="2248"/>
              </a:xfrm>
              <a:prstGeom prst="rect">
                <a:avLst/>
              </a:prstGeom>
              <a:solidFill>
                <a:srgbClr val="A2FFA3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r>
                  <a:rPr lang="en-US" altLang="en-US" b="1" i="0"/>
                  <a:t>Application</a:t>
                </a:r>
                <a:br>
                  <a:rPr lang="en-US" altLang="en-US" b="1" i="0"/>
                </a:br>
                <a:r>
                  <a:rPr lang="en-US" altLang="en-US" b="1" i="0"/>
                  <a:t>Program</a:t>
                </a:r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</p:txBody>
          </p:sp>
          <p:sp>
            <p:nvSpPr>
              <p:cNvPr id="57396" name="Rectangle 52"/>
              <p:cNvSpPr>
                <a:spLocks noChangeArrowheads="1"/>
              </p:cNvSpPr>
              <p:nvPr/>
            </p:nvSpPr>
            <p:spPr bwMode="auto">
              <a:xfrm>
                <a:off x="4948" y="2548"/>
                <a:ext cx="712" cy="1384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r>
                  <a:rPr lang="en-US" altLang="en-US" b="1" i="0"/>
                  <a:t>FB</a:t>
                </a:r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</p:txBody>
          </p:sp>
          <p:sp>
            <p:nvSpPr>
              <p:cNvPr id="57397" name="Rectangle 53"/>
              <p:cNvSpPr>
                <a:spLocks noChangeArrowheads="1"/>
              </p:cNvSpPr>
              <p:nvPr/>
            </p:nvSpPr>
            <p:spPr bwMode="auto">
              <a:xfrm>
                <a:off x="4996" y="3076"/>
                <a:ext cx="616" cy="76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r>
                  <a:rPr lang="en-US" altLang="en-US" b="1" i="0"/>
                  <a:t>Variable</a:t>
                </a:r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</p:txBody>
          </p:sp>
          <p:sp>
            <p:nvSpPr>
              <p:cNvPr id="57398" name="Rectangle 54"/>
              <p:cNvSpPr>
                <a:spLocks noChangeArrowheads="1"/>
              </p:cNvSpPr>
              <p:nvPr/>
            </p:nvSpPr>
            <p:spPr bwMode="auto">
              <a:xfrm>
                <a:off x="5044" y="3364"/>
                <a:ext cx="520" cy="424"/>
              </a:xfrm>
              <a:prstGeom prst="rect">
                <a:avLst/>
              </a:prstGeom>
              <a:solidFill>
                <a:srgbClr val="C0FE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r>
                  <a:rPr lang="en-US" altLang="en-US" b="1" i="0"/>
                  <a:t>Code</a:t>
                </a:r>
                <a:br>
                  <a:rPr lang="en-US" altLang="en-US" b="1" i="0"/>
                </a:br>
                <a:r>
                  <a:rPr lang="en-US" altLang="en-US" b="1" i="0"/>
                  <a:t>Body</a:t>
                </a:r>
              </a:p>
            </p:txBody>
          </p:sp>
          <p:sp>
            <p:nvSpPr>
              <p:cNvPr id="57399" name="Rectangle 55"/>
              <p:cNvSpPr>
                <a:spLocks noChangeArrowheads="1"/>
              </p:cNvSpPr>
              <p:nvPr/>
            </p:nvSpPr>
            <p:spPr bwMode="auto">
              <a:xfrm>
                <a:off x="5188" y="2404"/>
                <a:ext cx="712" cy="1384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r>
                  <a:rPr lang="en-US" altLang="en-US" b="1" i="0"/>
                  <a:t>FB</a:t>
                </a:r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</p:txBody>
          </p:sp>
          <p:sp>
            <p:nvSpPr>
              <p:cNvPr id="57400" name="Rectangle 56"/>
              <p:cNvSpPr>
                <a:spLocks noChangeArrowheads="1"/>
              </p:cNvSpPr>
              <p:nvPr/>
            </p:nvSpPr>
            <p:spPr bwMode="auto">
              <a:xfrm>
                <a:off x="5236" y="2932"/>
                <a:ext cx="616" cy="76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r>
                  <a:rPr lang="en-US" altLang="en-US" b="1" i="0"/>
                  <a:t>Variable</a:t>
                </a:r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</p:txBody>
          </p:sp>
          <p:sp>
            <p:nvSpPr>
              <p:cNvPr id="57401" name="Rectangle 57"/>
              <p:cNvSpPr>
                <a:spLocks noChangeArrowheads="1"/>
              </p:cNvSpPr>
              <p:nvPr/>
            </p:nvSpPr>
            <p:spPr bwMode="auto">
              <a:xfrm>
                <a:off x="5284" y="3220"/>
                <a:ext cx="520" cy="424"/>
              </a:xfrm>
              <a:prstGeom prst="rect">
                <a:avLst/>
              </a:prstGeom>
              <a:solidFill>
                <a:srgbClr val="C0FE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r>
                  <a:rPr lang="en-US" altLang="en-US" b="1" i="0"/>
                  <a:t>Code</a:t>
                </a:r>
                <a:br>
                  <a:rPr lang="en-US" altLang="en-US" b="1" i="0"/>
                </a:br>
                <a:r>
                  <a:rPr lang="en-US" altLang="en-US" b="1" i="0"/>
                  <a:t>Body</a:t>
                </a:r>
              </a:p>
            </p:txBody>
          </p:sp>
          <p:sp>
            <p:nvSpPr>
              <p:cNvPr id="57402" name="Rectangle 58"/>
              <p:cNvSpPr>
                <a:spLocks noChangeArrowheads="1"/>
              </p:cNvSpPr>
              <p:nvPr/>
            </p:nvSpPr>
            <p:spPr bwMode="auto">
              <a:xfrm>
                <a:off x="4324" y="2452"/>
                <a:ext cx="712" cy="1384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r>
                  <a:rPr lang="en-US" altLang="en-US" b="1" i="0"/>
                  <a:t>FB</a:t>
                </a:r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</p:txBody>
          </p:sp>
          <p:sp>
            <p:nvSpPr>
              <p:cNvPr id="57403" name="Rectangle 59"/>
              <p:cNvSpPr>
                <a:spLocks noChangeArrowheads="1"/>
              </p:cNvSpPr>
              <p:nvPr/>
            </p:nvSpPr>
            <p:spPr bwMode="auto">
              <a:xfrm>
                <a:off x="4372" y="2980"/>
                <a:ext cx="616" cy="76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r>
                  <a:rPr lang="en-US" altLang="en-US" b="1" i="0"/>
                  <a:t>Variable</a:t>
                </a:r>
              </a:p>
              <a:p>
                <a:endParaRPr lang="en-US" altLang="en-US" b="1" i="0"/>
              </a:p>
              <a:p>
                <a:endParaRPr lang="en-US" altLang="en-US" b="1" i="0"/>
              </a:p>
              <a:p>
                <a:endParaRPr lang="en-US" altLang="en-US" b="1" i="0"/>
              </a:p>
            </p:txBody>
          </p:sp>
          <p:sp>
            <p:nvSpPr>
              <p:cNvPr id="57404" name="Rectangle 60"/>
              <p:cNvSpPr>
                <a:spLocks noChangeArrowheads="1"/>
              </p:cNvSpPr>
              <p:nvPr/>
            </p:nvSpPr>
            <p:spPr bwMode="auto">
              <a:xfrm>
                <a:off x="4420" y="3268"/>
                <a:ext cx="520" cy="424"/>
              </a:xfrm>
              <a:prstGeom prst="rect">
                <a:avLst/>
              </a:prstGeom>
              <a:solidFill>
                <a:srgbClr val="C0FE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r>
                  <a:rPr lang="en-US" altLang="en-US" b="1" i="0"/>
                  <a:t>Code</a:t>
                </a:r>
                <a:br>
                  <a:rPr lang="en-US" altLang="en-US" b="1" i="0"/>
                </a:br>
                <a:r>
                  <a:rPr lang="en-US" altLang="en-US" b="1" i="0"/>
                  <a:t>Body</a:t>
                </a:r>
              </a:p>
            </p:txBody>
          </p:sp>
        </p:grpSp>
        <p:sp>
          <p:nvSpPr>
            <p:cNvPr id="57405" name="Arc 61"/>
            <p:cNvSpPr>
              <a:spLocks/>
            </p:cNvSpPr>
            <p:nvPr/>
          </p:nvSpPr>
          <p:spPr bwMode="auto">
            <a:xfrm>
              <a:off x="1680" y="2928"/>
              <a:ext cx="2784" cy="57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 w 43200"/>
                <a:gd name="T1" fmla="*/ 21943 h 21943"/>
                <a:gd name="T2" fmla="*/ 43200 w 43200"/>
                <a:gd name="T3" fmla="*/ 21600 h 21943"/>
                <a:gd name="T4" fmla="*/ 21600 w 43200"/>
                <a:gd name="T5" fmla="*/ 21600 h 21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943" fill="none" extrusionOk="0">
                  <a:moveTo>
                    <a:pt x="2" y="21943"/>
                  </a:moveTo>
                  <a:cubicBezTo>
                    <a:pt x="0" y="21828"/>
                    <a:pt x="0" y="2171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943" stroke="0" extrusionOk="0">
                  <a:moveTo>
                    <a:pt x="2" y="21943"/>
                  </a:moveTo>
                  <a:cubicBezTo>
                    <a:pt x="0" y="21828"/>
                    <a:pt x="0" y="2171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50800" cap="rnd">
              <a:solidFill>
                <a:srgbClr val="438E00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06" name="Arc 62"/>
            <p:cNvSpPr>
              <a:spLocks/>
            </p:cNvSpPr>
            <p:nvPr/>
          </p:nvSpPr>
          <p:spPr bwMode="auto">
            <a:xfrm>
              <a:off x="1681" y="2112"/>
              <a:ext cx="2784" cy="57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2 w 43200"/>
                <a:gd name="T1" fmla="*/ 22332 h 22332"/>
                <a:gd name="T2" fmla="*/ 43200 w 43200"/>
                <a:gd name="T3" fmla="*/ 21561 h 22332"/>
                <a:gd name="T4" fmla="*/ 21600 w 43200"/>
                <a:gd name="T5" fmla="*/ 21600 h 22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332" fill="none" extrusionOk="0">
                  <a:moveTo>
                    <a:pt x="12" y="22331"/>
                  </a:moveTo>
                  <a:cubicBezTo>
                    <a:pt x="4" y="22088"/>
                    <a:pt x="0" y="2184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4" y="-1"/>
                    <a:pt x="43178" y="9646"/>
                    <a:pt x="43199" y="21561"/>
                  </a:cubicBezTo>
                </a:path>
                <a:path w="43200" h="22332" stroke="0" extrusionOk="0">
                  <a:moveTo>
                    <a:pt x="12" y="22331"/>
                  </a:moveTo>
                  <a:cubicBezTo>
                    <a:pt x="4" y="22088"/>
                    <a:pt x="0" y="2184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4" y="-1"/>
                    <a:pt x="43178" y="9646"/>
                    <a:pt x="43199" y="2156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07" name="Rectangle 63"/>
            <p:cNvSpPr>
              <a:spLocks noChangeArrowheads="1"/>
            </p:cNvSpPr>
            <p:nvPr/>
          </p:nvSpPr>
          <p:spPr bwMode="auto">
            <a:xfrm>
              <a:off x="1968" y="2255"/>
              <a:ext cx="2256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nl-NL" altLang="en-US" sz="1600" b="1">
                  <a:solidFill>
                    <a:schemeClr val="tx2"/>
                  </a:solidFill>
                </a:rPr>
                <a:t>Conformity </a:t>
              </a:r>
              <a:r>
                <a:rPr lang="en-US" altLang="en-US" sz="1600" b="1">
                  <a:solidFill>
                    <a:schemeClr val="tx2"/>
                  </a:solidFill>
                </a:rPr>
                <a:t>Level &amp;</a:t>
              </a:r>
            </a:p>
            <a:p>
              <a:r>
                <a:rPr lang="en-US" altLang="en-US" sz="1600" b="1">
                  <a:solidFill>
                    <a:schemeClr val="tx2"/>
                  </a:solidFill>
                </a:rPr>
                <a:t>Reusability Level</a:t>
              </a:r>
            </a:p>
            <a:p>
              <a:r>
                <a:rPr lang="nl-NL" altLang="en-US" sz="1600">
                  <a:solidFill>
                    <a:schemeClr val="tx2"/>
                  </a:solidFill>
                </a:rPr>
                <a:t>Re-usability </a:t>
              </a:r>
              <a:r>
                <a:rPr lang="en-US" altLang="en-US" sz="1600">
                  <a:solidFill>
                    <a:schemeClr val="tx2"/>
                  </a:solidFill>
                </a:rPr>
                <a:t>of Function (Block) libraries</a:t>
              </a:r>
            </a:p>
          </p:txBody>
        </p:sp>
        <p:sp>
          <p:nvSpPr>
            <p:cNvPr id="57408" name="Rectangle 64"/>
            <p:cNvSpPr>
              <a:spLocks noChangeArrowheads="1"/>
            </p:cNvSpPr>
            <p:nvPr/>
          </p:nvSpPr>
          <p:spPr bwMode="auto">
            <a:xfrm>
              <a:off x="2016" y="3071"/>
              <a:ext cx="220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altLang="en-US" sz="1600" b="1">
                  <a:solidFill>
                    <a:srgbClr val="438E00"/>
                  </a:solidFill>
                </a:rPr>
                <a:t>Base Level</a:t>
              </a:r>
            </a:p>
            <a:p>
              <a:r>
                <a:rPr lang="en-US" altLang="en-US" sz="1600">
                  <a:solidFill>
                    <a:srgbClr val="438E00"/>
                  </a:solidFill>
                </a:rPr>
                <a:t>Portability of minimal systems</a:t>
              </a:r>
            </a:p>
          </p:txBody>
        </p:sp>
      </p:grpSp>
    </p:spTree>
  </p:cSld>
  <p:clrMapOvr>
    <a:masterClrMapping/>
  </p:clrMapOvr>
  <p:transition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Compliance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000"/>
              <a:t>Certified products</a:t>
            </a:r>
          </a:p>
          <a:p>
            <a:pPr>
              <a:buFont typeface="Wingdings" pitchFamily="2" charset="2"/>
              <a:buNone/>
            </a:pPr>
            <a:r>
              <a:rPr lang="en-US" altLang="en-US" sz="2000"/>
              <a:t>can use </a:t>
            </a:r>
            <a:r>
              <a:rPr lang="en-GB" altLang="en-US" sz="2000"/>
              <a:t>these</a:t>
            </a:r>
            <a:r>
              <a:rPr lang="en-US" altLang="en-US" sz="2000"/>
              <a:t> logo</a:t>
            </a:r>
            <a:r>
              <a:rPr lang="en-GB" altLang="en-US" sz="2000"/>
              <a:t>’s</a:t>
            </a:r>
            <a:endParaRPr lang="en-US" altLang="en-US" sz="2000"/>
          </a:p>
        </p:txBody>
      </p:sp>
      <p:pic>
        <p:nvPicPr>
          <p:cNvPr id="59400" name="Picture 8"/>
          <p:cNvPicPr>
            <a:picLocks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3810000"/>
            <a:ext cx="2133600" cy="2133600"/>
          </a:xfrm>
          <a:noFill/>
          <a:ln/>
        </p:spPr>
      </p:pic>
      <p:pic>
        <p:nvPicPr>
          <p:cNvPr id="59401" name="Picture 9" descr="plc-cl-logo-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657475"/>
            <a:ext cx="4203700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2" name="Picture 10" descr="plc-rl-logo-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2133600"/>
            <a:ext cx="2921000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PLCopen Training Logo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429000" y="4191000"/>
            <a:ext cx="2887663" cy="2112963"/>
          </a:xfrm>
          <a:noFill/>
          <a:ln/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en-US" sz="160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3027363" y="1893888"/>
            <a:ext cx="2678112" cy="42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450" name="Picture 10" descr="plc-ct-72d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2276475"/>
            <a:ext cx="2733675" cy="322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PLCopen</a:t>
            </a:r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429000" y="4191000"/>
            <a:ext cx="2887663" cy="2112963"/>
          </a:xfrm>
          <a:noFill/>
          <a:ln/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sz="1600"/>
              <a:t>P.O. Box 2015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1600"/>
              <a:t>NL 5300 CA  Zaltbommel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1600"/>
              <a:t>The Netherlands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1600"/>
              <a:t>	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1600">
                <a:solidFill>
                  <a:schemeClr val="tx1"/>
                </a:solidFill>
              </a:rPr>
              <a:t>Tel: </a:t>
            </a:r>
            <a:r>
              <a:rPr lang="en-GB" altLang="en-US" sz="1600">
                <a:solidFill>
                  <a:schemeClr val="tx1"/>
                </a:solidFill>
              </a:rPr>
              <a:t>+</a:t>
            </a:r>
            <a:r>
              <a:rPr lang="en-US" altLang="en-US" sz="1600">
                <a:solidFill>
                  <a:schemeClr val="tx1"/>
                </a:solidFill>
              </a:rPr>
              <a:t>31-418-541139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600">
                <a:solidFill>
                  <a:schemeClr val="tx1"/>
                </a:solidFill>
              </a:rPr>
              <a:t>Fax: </a:t>
            </a:r>
            <a:r>
              <a:rPr lang="en-GB" altLang="en-US" sz="1600">
                <a:solidFill>
                  <a:schemeClr val="tx1"/>
                </a:solidFill>
              </a:rPr>
              <a:t>+</a:t>
            </a:r>
            <a:r>
              <a:rPr lang="en-US" altLang="en-US" sz="1600">
                <a:solidFill>
                  <a:schemeClr val="tx1"/>
                </a:solidFill>
              </a:rPr>
              <a:t>31-418-516336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3027363" y="1893888"/>
            <a:ext cx="2678112" cy="42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2514600" y="2667000"/>
            <a:ext cx="48434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4400" b="1" i="0">
                <a:solidFill>
                  <a:srgbClr val="00279F"/>
                </a:solidFill>
                <a:latin typeface="Arial" pitchFamily="34" charset="0"/>
              </a:rPr>
              <a:t>www.plcopen.org</a:t>
            </a:r>
            <a:endParaRPr lang="en-US" altLang="en-US" sz="4400" b="1" i="0">
              <a:solidFill>
                <a:srgbClr val="00279F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Advantages of IEC </a:t>
            </a:r>
            <a:r>
              <a:rPr lang="en-GB" altLang="en-US"/>
              <a:t>6</a:t>
            </a:r>
            <a:r>
              <a:rPr lang="en-US" altLang="en-US"/>
              <a:t>1131-3 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2133600"/>
            <a:ext cx="8305800" cy="3886200"/>
          </a:xfrm>
          <a:noFill/>
          <a:ln/>
        </p:spPr>
        <p:txBody>
          <a:bodyPr/>
          <a:lstStyle/>
          <a:p>
            <a:r>
              <a:rPr lang="en-US" altLang="en-US"/>
              <a:t>International accepted standard</a:t>
            </a:r>
          </a:p>
          <a:p>
            <a:pPr lvl="1"/>
            <a:r>
              <a:rPr lang="en-US" altLang="en-US"/>
              <a:t>Step by step all suppliers will </a:t>
            </a:r>
            <a:r>
              <a:rPr lang="en-GB" altLang="en-US"/>
              <a:t>support it</a:t>
            </a:r>
            <a:endParaRPr lang="en-US" altLang="en-US"/>
          </a:p>
          <a:p>
            <a:pPr lvl="1"/>
            <a:r>
              <a:rPr lang="en-US" altLang="en-US"/>
              <a:t>Uniform structures, languages</a:t>
            </a:r>
            <a:r>
              <a:rPr lang="en-GB" altLang="en-US"/>
              <a:t>,</a:t>
            </a:r>
            <a:r>
              <a:rPr lang="en-US" altLang="en-US"/>
              <a:t> and the way of handling</a:t>
            </a:r>
          </a:p>
          <a:p>
            <a:r>
              <a:rPr lang="en-US" altLang="en-US"/>
              <a:t>It saves you time</a:t>
            </a:r>
          </a:p>
          <a:p>
            <a:pPr lvl="1"/>
            <a:r>
              <a:rPr lang="en-US" altLang="en-US"/>
              <a:t>Unique software model and data/ type concept</a:t>
            </a:r>
          </a:p>
          <a:p>
            <a:pPr lvl="1"/>
            <a:r>
              <a:rPr lang="en-US" altLang="en-US"/>
              <a:t>You only have to learn </a:t>
            </a:r>
            <a:r>
              <a:rPr lang="en-GB" altLang="en-US"/>
              <a:t>it </a:t>
            </a:r>
            <a:r>
              <a:rPr lang="en-US" altLang="en-US"/>
              <a:t>once for different </a:t>
            </a:r>
            <a:r>
              <a:rPr lang="en-GB" altLang="en-US"/>
              <a:t>controller </a:t>
            </a:r>
            <a:r>
              <a:rPr lang="en-US" altLang="en-US"/>
              <a:t>types</a:t>
            </a:r>
          </a:p>
          <a:p>
            <a:pPr lvl="1"/>
            <a:r>
              <a:rPr lang="en-US" altLang="en-US"/>
              <a:t>Reduced misunderstandings and errors</a:t>
            </a:r>
          </a:p>
          <a:p>
            <a:pPr lvl="1"/>
            <a:r>
              <a:rPr lang="en-US" altLang="en-US"/>
              <a:t>Standard functions and function blocks</a:t>
            </a:r>
          </a:p>
          <a:p>
            <a:pPr lvl="1"/>
            <a:r>
              <a:rPr lang="en-US" altLang="en-US"/>
              <a:t>Reusability of tested software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Advantages of IEC 61131-3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8153400" cy="3810000"/>
          </a:xfrm>
          <a:noFill/>
          <a:ln/>
        </p:spPr>
        <p:txBody>
          <a:bodyPr/>
          <a:lstStyle/>
          <a:p>
            <a:r>
              <a:rPr lang="en-US" altLang="en-US"/>
              <a:t>Supports safety and quality programming</a:t>
            </a:r>
          </a:p>
          <a:p>
            <a:pPr lvl="1"/>
            <a:r>
              <a:rPr lang="en-US" altLang="en-US"/>
              <a:t>Easy and comfortable structuring</a:t>
            </a:r>
          </a:p>
          <a:p>
            <a:pPr lvl="1"/>
            <a:r>
              <a:rPr lang="en-US" altLang="en-US"/>
              <a:t>Data typing prohibits programming errors</a:t>
            </a:r>
          </a:p>
          <a:p>
            <a:r>
              <a:rPr lang="en-US" altLang="en-US"/>
              <a:t>Provides the best language for each problem</a:t>
            </a:r>
          </a:p>
          <a:p>
            <a:pPr lvl="1"/>
            <a:r>
              <a:rPr lang="en-US" altLang="en-US"/>
              <a:t>Consistent specifications of 5 languages</a:t>
            </a:r>
          </a:p>
          <a:p>
            <a:pPr lvl="1"/>
            <a:r>
              <a:rPr lang="en-GB" altLang="en-US"/>
              <a:t>Two </a:t>
            </a:r>
            <a:r>
              <a:rPr lang="en-US" altLang="en-US"/>
              <a:t>textual and </a:t>
            </a:r>
            <a:r>
              <a:rPr lang="en-GB" altLang="en-US"/>
              <a:t>two </a:t>
            </a:r>
            <a:r>
              <a:rPr lang="en-US" altLang="en-US"/>
              <a:t>graphical languages</a:t>
            </a:r>
            <a:endParaRPr lang="en-GB" altLang="en-US"/>
          </a:p>
          <a:p>
            <a:pPr lvl="1"/>
            <a:r>
              <a:rPr lang="en-GB" altLang="en-US"/>
              <a:t>One structuring language, providing an overview</a:t>
            </a:r>
            <a:endParaRPr lang="en-US" altLang="en-US"/>
          </a:p>
          <a:p>
            <a:pPr lvl="1"/>
            <a:r>
              <a:rPr lang="en-US" altLang="en-US"/>
              <a:t>Availability of high level language</a:t>
            </a:r>
          </a:p>
          <a:p>
            <a:pPr lvl="1"/>
            <a:r>
              <a:rPr lang="en-US" altLang="en-US"/>
              <a:t>Possibility to mix different languages 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International Language Standardisation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69875" y="6018213"/>
            <a:ext cx="2566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en-US" altLang="en-US" sz="1600"/>
              <a:t>Source: Dr. J. Christensen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582613" y="5715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963613" y="571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1344613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169988" y="5684838"/>
            <a:ext cx="354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/>
              <a:t>77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1344613" y="571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1725613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550988" y="5684838"/>
            <a:ext cx="354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/>
              <a:t>78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1725613" y="571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2106613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1931988" y="5684838"/>
            <a:ext cx="354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/>
              <a:t>79</a:t>
            </a: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2487613" y="571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2868613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2693988" y="5684838"/>
            <a:ext cx="354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/>
              <a:t>81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2106613" y="571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2487613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2312988" y="5684838"/>
            <a:ext cx="354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/>
              <a:t>80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7059613" y="571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7440613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7264400" y="5684838"/>
            <a:ext cx="3540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/>
              <a:t>93</a:t>
            </a: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7440613" y="571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7821613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7645400" y="5684838"/>
            <a:ext cx="3540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/>
              <a:t>94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7821613" y="571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8202613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8026400" y="5684838"/>
            <a:ext cx="3540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/>
              <a:t>95</a:t>
            </a:r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582613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407988" y="5684838"/>
            <a:ext cx="354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/>
              <a:t>70</a:t>
            </a:r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2868613" y="571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3249613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3074988" y="5684838"/>
            <a:ext cx="354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/>
              <a:t>82</a:t>
            </a:r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3249613" y="571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3630613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3455988" y="5684838"/>
            <a:ext cx="354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/>
              <a:t>83</a:t>
            </a:r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3630613" y="571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4011613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Rectangle 41"/>
          <p:cNvSpPr>
            <a:spLocks noChangeArrowheads="1"/>
          </p:cNvSpPr>
          <p:nvPr/>
        </p:nvSpPr>
        <p:spPr bwMode="auto">
          <a:xfrm>
            <a:off x="3836988" y="5684838"/>
            <a:ext cx="354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/>
              <a:t>84</a:t>
            </a:r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4011613" y="571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>
            <a:off x="4392613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2" name="Rectangle 44"/>
          <p:cNvSpPr>
            <a:spLocks noChangeArrowheads="1"/>
          </p:cNvSpPr>
          <p:nvPr/>
        </p:nvSpPr>
        <p:spPr bwMode="auto">
          <a:xfrm>
            <a:off x="4217988" y="5684838"/>
            <a:ext cx="354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/>
              <a:t>85</a:t>
            </a:r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>
            <a:off x="4773613" y="571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5154613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4978400" y="5684838"/>
            <a:ext cx="3540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/>
              <a:t>87</a:t>
            </a:r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>
            <a:off x="4392613" y="571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7" name="Line 49"/>
          <p:cNvSpPr>
            <a:spLocks noChangeShapeType="1"/>
          </p:cNvSpPr>
          <p:nvPr/>
        </p:nvSpPr>
        <p:spPr bwMode="auto">
          <a:xfrm>
            <a:off x="4773613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4598988" y="5684838"/>
            <a:ext cx="354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/>
              <a:t>86</a:t>
            </a:r>
          </a:p>
        </p:txBody>
      </p:sp>
      <p:sp>
        <p:nvSpPr>
          <p:cNvPr id="12339" name="Line 51"/>
          <p:cNvSpPr>
            <a:spLocks noChangeShapeType="1"/>
          </p:cNvSpPr>
          <p:nvPr/>
        </p:nvSpPr>
        <p:spPr bwMode="auto">
          <a:xfrm>
            <a:off x="5154613" y="571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0" name="Line 52"/>
          <p:cNvSpPr>
            <a:spLocks noChangeShapeType="1"/>
          </p:cNvSpPr>
          <p:nvPr/>
        </p:nvSpPr>
        <p:spPr bwMode="auto">
          <a:xfrm>
            <a:off x="5535613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1" name="Rectangle 53"/>
          <p:cNvSpPr>
            <a:spLocks noChangeArrowheads="1"/>
          </p:cNvSpPr>
          <p:nvPr/>
        </p:nvSpPr>
        <p:spPr bwMode="auto">
          <a:xfrm>
            <a:off x="5359400" y="5684838"/>
            <a:ext cx="3540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/>
              <a:t>88</a:t>
            </a:r>
          </a:p>
        </p:txBody>
      </p:sp>
      <p:sp>
        <p:nvSpPr>
          <p:cNvPr id="12342" name="Line 54"/>
          <p:cNvSpPr>
            <a:spLocks noChangeShapeType="1"/>
          </p:cNvSpPr>
          <p:nvPr/>
        </p:nvSpPr>
        <p:spPr bwMode="auto">
          <a:xfrm>
            <a:off x="5535613" y="571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3" name="Line 55"/>
          <p:cNvSpPr>
            <a:spLocks noChangeShapeType="1"/>
          </p:cNvSpPr>
          <p:nvPr/>
        </p:nvSpPr>
        <p:spPr bwMode="auto">
          <a:xfrm>
            <a:off x="5916613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4" name="Rectangle 56"/>
          <p:cNvSpPr>
            <a:spLocks noChangeArrowheads="1"/>
          </p:cNvSpPr>
          <p:nvPr/>
        </p:nvSpPr>
        <p:spPr bwMode="auto">
          <a:xfrm>
            <a:off x="5740400" y="5684838"/>
            <a:ext cx="3540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/>
              <a:t>89</a:t>
            </a:r>
          </a:p>
        </p:txBody>
      </p:sp>
      <p:sp>
        <p:nvSpPr>
          <p:cNvPr id="12345" name="Line 57"/>
          <p:cNvSpPr>
            <a:spLocks noChangeShapeType="1"/>
          </p:cNvSpPr>
          <p:nvPr/>
        </p:nvSpPr>
        <p:spPr bwMode="auto">
          <a:xfrm>
            <a:off x="5916613" y="571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6" name="Line 58"/>
          <p:cNvSpPr>
            <a:spLocks noChangeShapeType="1"/>
          </p:cNvSpPr>
          <p:nvPr/>
        </p:nvSpPr>
        <p:spPr bwMode="auto">
          <a:xfrm>
            <a:off x="6297613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7" name="Rectangle 59"/>
          <p:cNvSpPr>
            <a:spLocks noChangeArrowheads="1"/>
          </p:cNvSpPr>
          <p:nvPr/>
        </p:nvSpPr>
        <p:spPr bwMode="auto">
          <a:xfrm>
            <a:off x="6121400" y="5684838"/>
            <a:ext cx="3540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/>
              <a:t>90</a:t>
            </a:r>
          </a:p>
        </p:txBody>
      </p:sp>
      <p:sp>
        <p:nvSpPr>
          <p:cNvPr id="12348" name="Line 60"/>
          <p:cNvSpPr>
            <a:spLocks noChangeShapeType="1"/>
          </p:cNvSpPr>
          <p:nvPr/>
        </p:nvSpPr>
        <p:spPr bwMode="auto">
          <a:xfrm>
            <a:off x="6297613" y="571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>
            <a:off x="6678613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0" name="Rectangle 62"/>
          <p:cNvSpPr>
            <a:spLocks noChangeArrowheads="1"/>
          </p:cNvSpPr>
          <p:nvPr/>
        </p:nvSpPr>
        <p:spPr bwMode="auto">
          <a:xfrm>
            <a:off x="6502400" y="5684838"/>
            <a:ext cx="3540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/>
              <a:t>91</a:t>
            </a:r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>
            <a:off x="6678613" y="571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7059613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3" name="Rectangle 65"/>
          <p:cNvSpPr>
            <a:spLocks noChangeArrowheads="1"/>
          </p:cNvSpPr>
          <p:nvPr/>
        </p:nvSpPr>
        <p:spPr bwMode="auto">
          <a:xfrm>
            <a:off x="6883400" y="5684838"/>
            <a:ext cx="3540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/>
              <a:t>92</a:t>
            </a:r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 flipH="1">
            <a:off x="811213" y="55626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5" name="Line 67"/>
          <p:cNvSpPr>
            <a:spLocks noChangeShapeType="1"/>
          </p:cNvSpPr>
          <p:nvPr/>
        </p:nvSpPr>
        <p:spPr bwMode="auto">
          <a:xfrm flipH="1">
            <a:off x="887413" y="55626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359" name="Group 71"/>
          <p:cNvGrpSpPr>
            <a:grpSpLocks/>
          </p:cNvGrpSpPr>
          <p:nvPr/>
        </p:nvGrpSpPr>
        <p:grpSpPr bwMode="auto">
          <a:xfrm>
            <a:off x="415925" y="1624013"/>
            <a:ext cx="4867275" cy="4014787"/>
            <a:chOff x="262" y="1023"/>
            <a:chExt cx="3066" cy="2529"/>
          </a:xfrm>
        </p:grpSpPr>
        <p:sp>
          <p:nvSpPr>
            <p:cNvPr id="12356" name="Line 68"/>
            <p:cNvSpPr>
              <a:spLocks noChangeShapeType="1"/>
            </p:cNvSpPr>
            <p:nvPr/>
          </p:nvSpPr>
          <p:spPr bwMode="auto">
            <a:xfrm>
              <a:off x="367" y="1200"/>
              <a:ext cx="0" cy="23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7" name="Line 69"/>
            <p:cNvSpPr>
              <a:spLocks noChangeShapeType="1"/>
            </p:cNvSpPr>
            <p:nvPr/>
          </p:nvSpPr>
          <p:spPr bwMode="auto">
            <a:xfrm>
              <a:off x="319" y="120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8" name="Rectangle 70"/>
            <p:cNvSpPr>
              <a:spLocks noChangeArrowheads="1"/>
            </p:cNvSpPr>
            <p:nvPr/>
          </p:nvSpPr>
          <p:spPr bwMode="auto">
            <a:xfrm>
              <a:off x="262" y="1023"/>
              <a:ext cx="306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altLang="en-US" sz="1400" i="0"/>
                <a:t>NEMA Programmable Controllers Committee formed (USA)</a:t>
              </a:r>
            </a:p>
          </p:txBody>
        </p:sp>
      </p:grpSp>
      <p:grpSp>
        <p:nvGrpSpPr>
          <p:cNvPr id="12363" name="Group 75"/>
          <p:cNvGrpSpPr>
            <a:grpSpLocks/>
          </p:cNvGrpSpPr>
          <p:nvPr/>
        </p:nvGrpSpPr>
        <p:grpSpPr bwMode="auto">
          <a:xfrm>
            <a:off x="1254125" y="1852613"/>
            <a:ext cx="1754188" cy="3862387"/>
            <a:chOff x="790" y="1167"/>
            <a:chExt cx="1105" cy="2433"/>
          </a:xfrm>
        </p:grpSpPr>
        <p:sp>
          <p:nvSpPr>
            <p:cNvPr id="12360" name="Line 72"/>
            <p:cNvSpPr>
              <a:spLocks noChangeShapeType="1"/>
            </p:cNvSpPr>
            <p:nvPr/>
          </p:nvSpPr>
          <p:spPr bwMode="auto">
            <a:xfrm>
              <a:off x="895" y="1344"/>
              <a:ext cx="0" cy="2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1" name="Line 73"/>
            <p:cNvSpPr>
              <a:spLocks noChangeShapeType="1"/>
            </p:cNvSpPr>
            <p:nvPr/>
          </p:nvSpPr>
          <p:spPr bwMode="auto">
            <a:xfrm>
              <a:off x="847" y="134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2" name="Rectangle 74"/>
            <p:cNvSpPr>
              <a:spLocks noChangeArrowheads="1"/>
            </p:cNvSpPr>
            <p:nvPr/>
          </p:nvSpPr>
          <p:spPr bwMode="auto">
            <a:xfrm>
              <a:off x="790" y="1167"/>
              <a:ext cx="11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altLang="en-US" sz="1400" i="0"/>
                <a:t>GRAFCET (France)</a:t>
              </a:r>
            </a:p>
          </p:txBody>
        </p:sp>
      </p:grpSp>
      <p:grpSp>
        <p:nvGrpSpPr>
          <p:cNvPr id="12367" name="Group 79"/>
          <p:cNvGrpSpPr>
            <a:grpSpLocks/>
          </p:cNvGrpSpPr>
          <p:nvPr/>
        </p:nvGrpSpPr>
        <p:grpSpPr bwMode="auto">
          <a:xfrm>
            <a:off x="5214938" y="3908425"/>
            <a:ext cx="2179637" cy="1806575"/>
            <a:chOff x="3285" y="2462"/>
            <a:chExt cx="1373" cy="1138"/>
          </a:xfrm>
        </p:grpSpPr>
        <p:sp>
          <p:nvSpPr>
            <p:cNvPr id="12364" name="Line 76"/>
            <p:cNvSpPr>
              <a:spLocks noChangeShapeType="1"/>
            </p:cNvSpPr>
            <p:nvPr/>
          </p:nvSpPr>
          <p:spPr bwMode="auto">
            <a:xfrm>
              <a:off x="3391" y="2640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5" name="Line 77"/>
            <p:cNvSpPr>
              <a:spLocks noChangeShapeType="1"/>
            </p:cNvSpPr>
            <p:nvPr/>
          </p:nvSpPr>
          <p:spPr bwMode="auto">
            <a:xfrm>
              <a:off x="3343" y="264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6" name="Rectangle 78"/>
            <p:cNvSpPr>
              <a:spLocks noChangeArrowheads="1"/>
            </p:cNvSpPr>
            <p:nvPr/>
          </p:nvSpPr>
          <p:spPr bwMode="auto">
            <a:xfrm>
              <a:off x="3285" y="2462"/>
              <a:ext cx="137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altLang="en-US" sz="1400" i="0"/>
                <a:t>IEC 848, Function Charts</a:t>
              </a:r>
            </a:p>
          </p:txBody>
        </p:sp>
      </p:grpSp>
      <p:grpSp>
        <p:nvGrpSpPr>
          <p:cNvPr id="12371" name="Group 83"/>
          <p:cNvGrpSpPr>
            <a:grpSpLocks/>
          </p:cNvGrpSpPr>
          <p:nvPr/>
        </p:nvGrpSpPr>
        <p:grpSpPr bwMode="auto">
          <a:xfrm>
            <a:off x="1482725" y="2081213"/>
            <a:ext cx="3287713" cy="3633787"/>
            <a:chOff x="934" y="1311"/>
            <a:chExt cx="2071" cy="2289"/>
          </a:xfrm>
        </p:grpSpPr>
        <p:sp>
          <p:nvSpPr>
            <p:cNvPr id="12368" name="Line 80"/>
            <p:cNvSpPr>
              <a:spLocks noChangeShapeType="1"/>
            </p:cNvSpPr>
            <p:nvPr/>
          </p:nvSpPr>
          <p:spPr bwMode="auto">
            <a:xfrm>
              <a:off x="1039" y="1488"/>
              <a:ext cx="0" cy="21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9" name="Line 81"/>
            <p:cNvSpPr>
              <a:spLocks noChangeShapeType="1"/>
            </p:cNvSpPr>
            <p:nvPr/>
          </p:nvSpPr>
          <p:spPr bwMode="auto">
            <a:xfrm>
              <a:off x="991" y="148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0" name="Rectangle 82"/>
            <p:cNvSpPr>
              <a:spLocks noChangeArrowheads="1"/>
            </p:cNvSpPr>
            <p:nvPr/>
          </p:nvSpPr>
          <p:spPr bwMode="auto">
            <a:xfrm>
              <a:off x="934" y="1311"/>
              <a:ext cx="20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altLang="en-US" sz="1400" i="0"/>
                <a:t>DIN 40719, Function Charts (Germany)</a:t>
              </a:r>
            </a:p>
          </p:txBody>
        </p:sp>
      </p:grpSp>
      <p:grpSp>
        <p:nvGrpSpPr>
          <p:cNvPr id="12375" name="Group 87"/>
          <p:cNvGrpSpPr>
            <a:grpSpLocks/>
          </p:cNvGrpSpPr>
          <p:nvPr/>
        </p:nvGrpSpPr>
        <p:grpSpPr bwMode="auto">
          <a:xfrm>
            <a:off x="1863725" y="2309813"/>
            <a:ext cx="4265613" cy="3405187"/>
            <a:chOff x="1174" y="1455"/>
            <a:chExt cx="2687" cy="2145"/>
          </a:xfrm>
        </p:grpSpPr>
        <p:sp>
          <p:nvSpPr>
            <p:cNvPr id="12372" name="Line 84"/>
            <p:cNvSpPr>
              <a:spLocks noChangeShapeType="1"/>
            </p:cNvSpPr>
            <p:nvPr/>
          </p:nvSpPr>
          <p:spPr bwMode="auto">
            <a:xfrm>
              <a:off x="1279" y="1632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3" name="Line 85"/>
            <p:cNvSpPr>
              <a:spLocks noChangeShapeType="1"/>
            </p:cNvSpPr>
            <p:nvPr/>
          </p:nvSpPr>
          <p:spPr bwMode="auto">
            <a:xfrm>
              <a:off x="1231" y="163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4" name="Rectangle 86"/>
            <p:cNvSpPr>
              <a:spLocks noChangeArrowheads="1"/>
            </p:cNvSpPr>
            <p:nvPr/>
          </p:nvSpPr>
          <p:spPr bwMode="auto">
            <a:xfrm>
              <a:off x="1174" y="1455"/>
              <a:ext cx="268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altLang="en-US" sz="1400" i="0"/>
                <a:t>NEMA ICS-3-304, Programmable Controllers (USA)</a:t>
              </a:r>
            </a:p>
          </p:txBody>
        </p:sp>
      </p:grpSp>
      <p:grpSp>
        <p:nvGrpSpPr>
          <p:cNvPr id="12379" name="Group 91"/>
          <p:cNvGrpSpPr>
            <a:grpSpLocks/>
          </p:cNvGrpSpPr>
          <p:nvPr/>
        </p:nvGrpSpPr>
        <p:grpSpPr bwMode="auto">
          <a:xfrm>
            <a:off x="2092325" y="2538413"/>
            <a:ext cx="2151063" cy="3176587"/>
            <a:chOff x="1318" y="1599"/>
            <a:chExt cx="1355" cy="2001"/>
          </a:xfrm>
        </p:grpSpPr>
        <p:sp>
          <p:nvSpPr>
            <p:cNvPr id="12376" name="Line 88"/>
            <p:cNvSpPr>
              <a:spLocks noChangeShapeType="1"/>
            </p:cNvSpPr>
            <p:nvPr/>
          </p:nvSpPr>
          <p:spPr bwMode="auto">
            <a:xfrm>
              <a:off x="1423" y="1776"/>
              <a:ext cx="0" cy="18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7" name="Line 89"/>
            <p:cNvSpPr>
              <a:spLocks noChangeShapeType="1"/>
            </p:cNvSpPr>
            <p:nvPr/>
          </p:nvSpPr>
          <p:spPr bwMode="auto">
            <a:xfrm>
              <a:off x="1375" y="17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8" name="Rectangle 90"/>
            <p:cNvSpPr>
              <a:spLocks noChangeArrowheads="1"/>
            </p:cNvSpPr>
            <p:nvPr/>
          </p:nvSpPr>
          <p:spPr bwMode="auto">
            <a:xfrm>
              <a:off x="1318" y="1599"/>
              <a:ext cx="135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altLang="en-US" sz="1400" i="0"/>
                <a:t>IEC SC65A/WG6 formed</a:t>
              </a:r>
            </a:p>
          </p:txBody>
        </p:sp>
      </p:grpSp>
      <p:sp>
        <p:nvSpPr>
          <p:cNvPr id="12380" name="Line 92"/>
          <p:cNvSpPr>
            <a:spLocks noChangeShapeType="1"/>
          </p:cNvSpPr>
          <p:nvPr/>
        </p:nvSpPr>
        <p:spPr bwMode="auto">
          <a:xfrm>
            <a:off x="2716213" y="3048000"/>
            <a:ext cx="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81" name="Line 93"/>
          <p:cNvSpPr>
            <a:spLocks noChangeShapeType="1"/>
          </p:cNvSpPr>
          <p:nvPr/>
        </p:nvSpPr>
        <p:spPr bwMode="auto">
          <a:xfrm>
            <a:off x="2640013" y="3048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82" name="Rectangle 94"/>
          <p:cNvSpPr>
            <a:spLocks noChangeArrowheads="1"/>
          </p:cNvSpPr>
          <p:nvPr/>
        </p:nvSpPr>
        <p:spPr bwMode="auto">
          <a:xfrm>
            <a:off x="2549525" y="2767013"/>
            <a:ext cx="4059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en-US" sz="1400" i="0"/>
              <a:t>DIN 19 239, Programmable Controller (Germany</a:t>
            </a:r>
            <a:r>
              <a:rPr lang="en-US" altLang="en-US" sz="1200" i="0"/>
              <a:t>)</a:t>
            </a:r>
          </a:p>
        </p:txBody>
      </p:sp>
      <p:grpSp>
        <p:nvGrpSpPr>
          <p:cNvPr id="12386" name="Group 98"/>
          <p:cNvGrpSpPr>
            <a:grpSpLocks/>
          </p:cNvGrpSpPr>
          <p:nvPr/>
        </p:nvGrpSpPr>
        <p:grpSpPr bwMode="auto">
          <a:xfrm>
            <a:off x="3768725" y="3224213"/>
            <a:ext cx="2249488" cy="2490787"/>
            <a:chOff x="2374" y="2031"/>
            <a:chExt cx="1417" cy="1569"/>
          </a:xfrm>
        </p:grpSpPr>
        <p:sp>
          <p:nvSpPr>
            <p:cNvPr id="12383" name="Line 95"/>
            <p:cNvSpPr>
              <a:spLocks noChangeShapeType="1"/>
            </p:cNvSpPr>
            <p:nvPr/>
          </p:nvSpPr>
          <p:spPr bwMode="auto">
            <a:xfrm>
              <a:off x="2479" y="2208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4" name="Line 96"/>
            <p:cNvSpPr>
              <a:spLocks noChangeShapeType="1"/>
            </p:cNvSpPr>
            <p:nvPr/>
          </p:nvSpPr>
          <p:spPr bwMode="auto">
            <a:xfrm>
              <a:off x="2431" y="220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5" name="Rectangle 97"/>
            <p:cNvSpPr>
              <a:spLocks noChangeArrowheads="1"/>
            </p:cNvSpPr>
            <p:nvPr/>
          </p:nvSpPr>
          <p:spPr bwMode="auto">
            <a:xfrm>
              <a:off x="2374" y="2031"/>
              <a:ext cx="14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altLang="en-US" sz="1400" i="0"/>
                <a:t>MIL-STD-1815 Ada (USA)</a:t>
              </a:r>
            </a:p>
          </p:txBody>
        </p:sp>
      </p:grpSp>
      <p:grpSp>
        <p:nvGrpSpPr>
          <p:cNvPr id="12390" name="Group 102"/>
          <p:cNvGrpSpPr>
            <a:grpSpLocks/>
          </p:cNvGrpSpPr>
          <p:nvPr/>
        </p:nvGrpSpPr>
        <p:grpSpPr bwMode="auto">
          <a:xfrm>
            <a:off x="5062538" y="3679825"/>
            <a:ext cx="1716087" cy="2035175"/>
            <a:chOff x="3189" y="2318"/>
            <a:chExt cx="1081" cy="1282"/>
          </a:xfrm>
        </p:grpSpPr>
        <p:sp>
          <p:nvSpPr>
            <p:cNvPr id="12387" name="Line 99"/>
            <p:cNvSpPr>
              <a:spLocks noChangeShapeType="1"/>
            </p:cNvSpPr>
            <p:nvPr/>
          </p:nvSpPr>
          <p:spPr bwMode="auto">
            <a:xfrm>
              <a:off x="3295" y="2496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8" name="Line 100"/>
            <p:cNvSpPr>
              <a:spLocks noChangeShapeType="1"/>
            </p:cNvSpPr>
            <p:nvPr/>
          </p:nvSpPr>
          <p:spPr bwMode="auto">
            <a:xfrm>
              <a:off x="3247" y="249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9" name="Rectangle 101"/>
            <p:cNvSpPr>
              <a:spLocks noChangeArrowheads="1"/>
            </p:cNvSpPr>
            <p:nvPr/>
          </p:nvSpPr>
          <p:spPr bwMode="auto">
            <a:xfrm>
              <a:off x="3189" y="2318"/>
              <a:ext cx="108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altLang="en-US" sz="1400" i="0"/>
                <a:t>IEC SC65A(Sec)67</a:t>
              </a:r>
            </a:p>
          </p:txBody>
        </p:sp>
      </p:grpSp>
      <p:sp>
        <p:nvSpPr>
          <p:cNvPr id="12391" name="Line 103"/>
          <p:cNvSpPr>
            <a:spLocks noChangeShapeType="1"/>
          </p:cNvSpPr>
          <p:nvPr/>
        </p:nvSpPr>
        <p:spPr bwMode="auto">
          <a:xfrm flipH="1">
            <a:off x="8137525" y="5048250"/>
            <a:ext cx="1588" cy="666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2" name="Rectangle 104"/>
          <p:cNvSpPr>
            <a:spLocks noChangeArrowheads="1"/>
          </p:cNvSpPr>
          <p:nvPr/>
        </p:nvSpPr>
        <p:spPr bwMode="auto">
          <a:xfrm>
            <a:off x="7967663" y="4564063"/>
            <a:ext cx="1778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altLang="en-US" sz="1400" i="0"/>
              <a:t>Type 3 report recommendation</a:t>
            </a:r>
          </a:p>
        </p:txBody>
      </p:sp>
      <p:sp>
        <p:nvSpPr>
          <p:cNvPr id="12393" name="Line 105"/>
          <p:cNvSpPr>
            <a:spLocks noChangeShapeType="1"/>
          </p:cNvSpPr>
          <p:nvPr/>
        </p:nvSpPr>
        <p:spPr bwMode="auto">
          <a:xfrm>
            <a:off x="8202613" y="571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4" name="Rectangle 106"/>
          <p:cNvSpPr>
            <a:spLocks noChangeArrowheads="1"/>
          </p:cNvSpPr>
          <p:nvPr/>
        </p:nvSpPr>
        <p:spPr bwMode="auto">
          <a:xfrm>
            <a:off x="8407400" y="5684838"/>
            <a:ext cx="3540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 b="1"/>
              <a:t>96</a:t>
            </a:r>
          </a:p>
        </p:txBody>
      </p:sp>
      <p:sp>
        <p:nvSpPr>
          <p:cNvPr id="12395" name="Line 107"/>
          <p:cNvSpPr>
            <a:spLocks noChangeShapeType="1"/>
          </p:cNvSpPr>
          <p:nvPr/>
        </p:nvSpPr>
        <p:spPr bwMode="auto">
          <a:xfrm flipV="1">
            <a:off x="8583613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6" name="Rectangle 108"/>
          <p:cNvSpPr>
            <a:spLocks noChangeArrowheads="1"/>
          </p:cNvSpPr>
          <p:nvPr/>
        </p:nvSpPr>
        <p:spPr bwMode="auto">
          <a:xfrm>
            <a:off x="8704263" y="4911725"/>
            <a:ext cx="1241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400" name="Group 112"/>
          <p:cNvGrpSpPr>
            <a:grpSpLocks/>
          </p:cNvGrpSpPr>
          <p:nvPr/>
        </p:nvGrpSpPr>
        <p:grpSpPr bwMode="auto">
          <a:xfrm>
            <a:off x="3614738" y="2995613"/>
            <a:ext cx="3643312" cy="2719387"/>
            <a:chOff x="2277" y="1887"/>
            <a:chExt cx="2295" cy="1713"/>
          </a:xfrm>
        </p:grpSpPr>
        <p:sp>
          <p:nvSpPr>
            <p:cNvPr id="12397" name="Line 109"/>
            <p:cNvSpPr>
              <a:spLocks noChangeShapeType="1"/>
            </p:cNvSpPr>
            <p:nvPr/>
          </p:nvSpPr>
          <p:spPr bwMode="auto">
            <a:xfrm>
              <a:off x="2383" y="2064"/>
              <a:ext cx="0" cy="1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8" name="Line 110"/>
            <p:cNvSpPr>
              <a:spLocks noChangeShapeType="1"/>
            </p:cNvSpPr>
            <p:nvPr/>
          </p:nvSpPr>
          <p:spPr bwMode="auto">
            <a:xfrm>
              <a:off x="2335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9" name="Rectangle 111"/>
            <p:cNvSpPr>
              <a:spLocks noChangeArrowheads="1"/>
            </p:cNvSpPr>
            <p:nvPr/>
          </p:nvSpPr>
          <p:spPr bwMode="auto">
            <a:xfrm>
              <a:off x="2277" y="1887"/>
              <a:ext cx="229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altLang="en-US" sz="1400" i="0"/>
                <a:t>IEC 65A(Sec)38, Programmable Controllers</a:t>
              </a:r>
            </a:p>
          </p:txBody>
        </p:sp>
      </p:grpSp>
      <p:grpSp>
        <p:nvGrpSpPr>
          <p:cNvPr id="12404" name="Group 116"/>
          <p:cNvGrpSpPr>
            <a:grpSpLocks/>
          </p:cNvGrpSpPr>
          <p:nvPr/>
        </p:nvGrpSpPr>
        <p:grpSpPr bwMode="auto">
          <a:xfrm>
            <a:off x="6891338" y="4365625"/>
            <a:ext cx="1084262" cy="1425575"/>
            <a:chOff x="4341" y="2750"/>
            <a:chExt cx="683" cy="898"/>
          </a:xfrm>
        </p:grpSpPr>
        <p:sp>
          <p:nvSpPr>
            <p:cNvPr id="12401" name="Line 113"/>
            <p:cNvSpPr>
              <a:spLocks noChangeShapeType="1"/>
            </p:cNvSpPr>
            <p:nvPr/>
          </p:nvSpPr>
          <p:spPr bwMode="auto">
            <a:xfrm>
              <a:off x="4447" y="2928"/>
              <a:ext cx="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2" name="Line 114"/>
            <p:cNvSpPr>
              <a:spLocks noChangeShapeType="1"/>
            </p:cNvSpPr>
            <p:nvPr/>
          </p:nvSpPr>
          <p:spPr bwMode="auto">
            <a:xfrm>
              <a:off x="4399" y="292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3" name="Rectangle 115"/>
            <p:cNvSpPr>
              <a:spLocks noChangeArrowheads="1"/>
            </p:cNvSpPr>
            <p:nvPr/>
          </p:nvSpPr>
          <p:spPr bwMode="auto">
            <a:xfrm>
              <a:off x="4341" y="2750"/>
              <a:ext cx="68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altLang="en-US" sz="1400" i="0"/>
                <a:t>IEC 1131-3</a:t>
              </a:r>
            </a:p>
          </p:txBody>
        </p:sp>
      </p:grpSp>
      <p:grpSp>
        <p:nvGrpSpPr>
          <p:cNvPr id="12408" name="Group 120"/>
          <p:cNvGrpSpPr>
            <a:grpSpLocks/>
          </p:cNvGrpSpPr>
          <p:nvPr/>
        </p:nvGrpSpPr>
        <p:grpSpPr bwMode="auto">
          <a:xfrm>
            <a:off x="4300538" y="3451225"/>
            <a:ext cx="2990850" cy="2263775"/>
            <a:chOff x="2709" y="2174"/>
            <a:chExt cx="1884" cy="1426"/>
          </a:xfrm>
        </p:grpSpPr>
        <p:sp>
          <p:nvSpPr>
            <p:cNvPr id="12405" name="Line 117"/>
            <p:cNvSpPr>
              <a:spLocks noChangeShapeType="1"/>
            </p:cNvSpPr>
            <p:nvPr/>
          </p:nvSpPr>
          <p:spPr bwMode="auto">
            <a:xfrm>
              <a:off x="2815" y="2352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6" name="Line 118"/>
            <p:cNvSpPr>
              <a:spLocks noChangeShapeType="1"/>
            </p:cNvSpPr>
            <p:nvPr/>
          </p:nvSpPr>
          <p:spPr bwMode="auto">
            <a:xfrm>
              <a:off x="2767" y="235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7" name="Rectangle 119"/>
            <p:cNvSpPr>
              <a:spLocks noChangeArrowheads="1"/>
            </p:cNvSpPr>
            <p:nvPr/>
          </p:nvSpPr>
          <p:spPr bwMode="auto">
            <a:xfrm>
              <a:off x="2709" y="2174"/>
              <a:ext cx="18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altLang="en-US" sz="1400" i="0"/>
                <a:t>IEC SC65A(Sec)49, PC Languages</a:t>
              </a:r>
            </a:p>
          </p:txBody>
        </p:sp>
      </p:grpSp>
      <p:grpSp>
        <p:nvGrpSpPr>
          <p:cNvPr id="12412" name="Group 124"/>
          <p:cNvGrpSpPr>
            <a:grpSpLocks/>
          </p:cNvGrpSpPr>
          <p:nvPr/>
        </p:nvGrpSpPr>
        <p:grpSpPr bwMode="auto">
          <a:xfrm>
            <a:off x="5672138" y="4137025"/>
            <a:ext cx="1468437" cy="1654175"/>
            <a:chOff x="3573" y="2606"/>
            <a:chExt cx="925" cy="1042"/>
          </a:xfrm>
        </p:grpSpPr>
        <p:sp>
          <p:nvSpPr>
            <p:cNvPr id="12409" name="Line 121"/>
            <p:cNvSpPr>
              <a:spLocks noChangeShapeType="1"/>
            </p:cNvSpPr>
            <p:nvPr/>
          </p:nvSpPr>
          <p:spPr bwMode="auto">
            <a:xfrm>
              <a:off x="3679" y="2784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0" name="Line 122"/>
            <p:cNvSpPr>
              <a:spLocks noChangeShapeType="1"/>
            </p:cNvSpPr>
            <p:nvPr/>
          </p:nvSpPr>
          <p:spPr bwMode="auto">
            <a:xfrm>
              <a:off x="3631" y="278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1" name="Rectangle 123"/>
            <p:cNvSpPr>
              <a:spLocks noChangeArrowheads="1"/>
            </p:cNvSpPr>
            <p:nvPr/>
          </p:nvSpPr>
          <p:spPr bwMode="auto">
            <a:xfrm>
              <a:off x="3573" y="2606"/>
              <a:ext cx="9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altLang="en-US" sz="1400" i="0"/>
                <a:t>IEC 64A(Sec)90</a:t>
              </a:r>
            </a:p>
          </p:txBody>
        </p:sp>
      </p:grpSp>
      <p:sp>
        <p:nvSpPr>
          <p:cNvPr id="12413" name="Line 125"/>
          <p:cNvSpPr>
            <a:spLocks noChangeShapeType="1"/>
          </p:cNvSpPr>
          <p:nvPr/>
        </p:nvSpPr>
        <p:spPr bwMode="auto">
          <a:xfrm>
            <a:off x="8054975" y="5037138"/>
            <a:ext cx="157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416" name="Group 128"/>
          <p:cNvGrpSpPr>
            <a:grpSpLocks/>
          </p:cNvGrpSpPr>
          <p:nvPr/>
        </p:nvGrpSpPr>
        <p:grpSpPr bwMode="auto">
          <a:xfrm>
            <a:off x="8686800" y="5334000"/>
            <a:ext cx="381000" cy="76200"/>
            <a:chOff x="5023" y="3648"/>
            <a:chExt cx="240" cy="48"/>
          </a:xfrm>
        </p:grpSpPr>
        <p:sp>
          <p:nvSpPr>
            <p:cNvPr id="12414" name="Line 126"/>
            <p:cNvSpPr>
              <a:spLocks noChangeShapeType="1"/>
            </p:cNvSpPr>
            <p:nvPr/>
          </p:nvSpPr>
          <p:spPr bwMode="auto">
            <a:xfrm>
              <a:off x="5023" y="364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5" name="Line 127"/>
            <p:cNvSpPr>
              <a:spLocks noChangeShapeType="1"/>
            </p:cNvSpPr>
            <p:nvPr/>
          </p:nvSpPr>
          <p:spPr bwMode="auto">
            <a:xfrm>
              <a:off x="5023" y="369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17" name="Rectangle 129"/>
          <p:cNvSpPr>
            <a:spLocks noChangeArrowheads="1"/>
          </p:cNvSpPr>
          <p:nvPr/>
        </p:nvSpPr>
        <p:spPr bwMode="auto">
          <a:xfrm>
            <a:off x="8408988" y="5157788"/>
            <a:ext cx="1257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en-US" sz="1400" i="0">
                <a:latin typeface="Arial" pitchFamily="34" charset="0"/>
              </a:rPr>
              <a:t>IEC 61131-3</a:t>
            </a:r>
          </a:p>
          <a:p>
            <a:r>
              <a:rPr lang="de-DE" altLang="en-US" sz="1400" i="0">
                <a:latin typeface="Arial" pitchFamily="34" charset="0"/>
              </a:rPr>
              <a:t>name change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The </a:t>
            </a:r>
            <a:r>
              <a:rPr lang="en-GB" altLang="en-US"/>
              <a:t>7</a:t>
            </a:r>
            <a:r>
              <a:rPr lang="en-US" altLang="en-US"/>
              <a:t> Parts of The IEC </a:t>
            </a:r>
            <a:r>
              <a:rPr lang="en-GB" altLang="en-US"/>
              <a:t>6</a:t>
            </a:r>
            <a:r>
              <a:rPr lang="en-US" altLang="en-US"/>
              <a:t>1131 Standard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8305800" cy="449580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/>
              <a:t>Part 1	General overview, definitions	IS</a:t>
            </a:r>
          </a:p>
          <a:p>
            <a:pPr>
              <a:lnSpc>
                <a:spcPct val="100000"/>
              </a:lnSpc>
            </a:pPr>
            <a:r>
              <a:rPr lang="en-US" altLang="en-US"/>
              <a:t>Part 2	Hardware				IS</a:t>
            </a:r>
          </a:p>
          <a:p>
            <a:pPr>
              <a:lnSpc>
                <a:spcPct val="100000"/>
              </a:lnSpc>
            </a:pPr>
            <a:r>
              <a:rPr lang="en-US" altLang="en-US"/>
              <a:t>Part 3	Programming Languages	IS</a:t>
            </a:r>
          </a:p>
          <a:p>
            <a:pPr>
              <a:lnSpc>
                <a:spcPct val="100000"/>
              </a:lnSpc>
            </a:pPr>
            <a:r>
              <a:rPr lang="en-US" altLang="en-US"/>
              <a:t>Part 4	User Guidelines</a:t>
            </a:r>
            <a:r>
              <a:rPr lang="en-GB" altLang="en-US"/>
              <a:t>			IS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Part 5	Communication</a:t>
            </a:r>
            <a:r>
              <a:rPr lang="en-GB" altLang="en-US"/>
              <a:t>			IS</a:t>
            </a:r>
          </a:p>
          <a:p>
            <a:pPr>
              <a:lnSpc>
                <a:spcPct val="100000"/>
              </a:lnSpc>
            </a:pPr>
            <a:r>
              <a:rPr lang="en-GB" altLang="en-US"/>
              <a:t>Part 7	Fuzzy Logic				IS</a:t>
            </a:r>
          </a:p>
          <a:p>
            <a:pPr>
              <a:lnSpc>
                <a:spcPct val="100000"/>
              </a:lnSpc>
            </a:pPr>
            <a:r>
              <a:rPr lang="en-GB" altLang="en-US"/>
              <a:t>Part 8	Technical Report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en-US" altLang="en-US"/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US" altLang="en-US"/>
              <a:t>IS = International Standard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IEC </a:t>
            </a:r>
            <a:r>
              <a:rPr lang="en-GB" altLang="en-US"/>
              <a:t>6</a:t>
            </a:r>
            <a:r>
              <a:rPr lang="en-US" altLang="en-US"/>
              <a:t>1131 - Part 1 - General Overview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991600" cy="2971800"/>
          </a:xfrm>
          <a:noFill/>
          <a:ln/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altLang="en-US"/>
              <a:t>Definitions and glossary of terms used in the standard</a:t>
            </a:r>
          </a:p>
          <a:p>
            <a:pPr>
              <a:lnSpc>
                <a:spcPct val="140000"/>
              </a:lnSpc>
            </a:pPr>
            <a:r>
              <a:rPr lang="en-US" altLang="en-US"/>
              <a:t>List of related / referenced IEC standards</a:t>
            </a:r>
          </a:p>
          <a:p>
            <a:pPr>
              <a:lnSpc>
                <a:spcPct val="140000"/>
              </a:lnSpc>
            </a:pPr>
            <a:r>
              <a:rPr lang="en-US" altLang="en-US"/>
              <a:t>Principal functional characteristics of programmable controller systems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PLCopen PC2 - Training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IEC </a:t>
            </a:r>
            <a:r>
              <a:rPr lang="en-GB" altLang="en-US"/>
              <a:t>6</a:t>
            </a:r>
            <a:r>
              <a:rPr lang="en-US" altLang="en-US"/>
              <a:t>1131 - Part 2 - Hardware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9372600" cy="4419600"/>
          </a:xfrm>
          <a:noFill/>
          <a:ln/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altLang="en-US"/>
              <a:t>Electrical, mechanical and functional requirements for Programmable Controllers and associated peripherals</a:t>
            </a:r>
          </a:p>
          <a:p>
            <a:pPr>
              <a:lnSpc>
                <a:spcPct val="140000"/>
              </a:lnSpc>
            </a:pPr>
            <a:r>
              <a:rPr lang="en-US" altLang="en-US"/>
              <a:t>Service, storage and transportation conditions</a:t>
            </a:r>
          </a:p>
          <a:p>
            <a:pPr>
              <a:lnSpc>
                <a:spcPct val="140000"/>
              </a:lnSpc>
            </a:pPr>
            <a:r>
              <a:rPr lang="en-US" altLang="en-US"/>
              <a:t>Information to be supplied by manufacturer</a:t>
            </a:r>
          </a:p>
          <a:p>
            <a:pPr>
              <a:lnSpc>
                <a:spcPct val="140000"/>
              </a:lnSpc>
            </a:pPr>
            <a:r>
              <a:rPr lang="en-US" altLang="en-US"/>
              <a:t>Test methods and procedures for verification of compliance of programmable controllers and associated peripherals</a:t>
            </a: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rgbClr val="063DE8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rgbClr val="063DE8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30</Pages>
  <Words>1666</Words>
  <Application>Microsoft Office PowerPoint</Application>
  <PresentationFormat>A4 Paper (210x297 mm)</PresentationFormat>
  <Paragraphs>556</Paragraphs>
  <Slides>36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Times New Roman</vt:lpstr>
      <vt:lpstr>Arial</vt:lpstr>
      <vt:lpstr>Wingdings</vt:lpstr>
      <vt:lpstr>Monotype Sorts</vt:lpstr>
      <vt:lpstr>Default Design</vt:lpstr>
      <vt:lpstr>Microsoft Word-Dokument</vt:lpstr>
      <vt:lpstr>ClipArt</vt:lpstr>
      <vt:lpstr>PLCopen - IEC 61131 - 3 </vt:lpstr>
      <vt:lpstr>Table of contents</vt:lpstr>
      <vt:lpstr>Table of contents - continued</vt:lpstr>
      <vt:lpstr>Advantages of IEC 61131-3 </vt:lpstr>
      <vt:lpstr>Advantages of IEC 61131-3</vt:lpstr>
      <vt:lpstr>International Language Standardisation</vt:lpstr>
      <vt:lpstr>The 7 Parts of The IEC 61131 Standard</vt:lpstr>
      <vt:lpstr>IEC 61131 - Part 1 - General Overview</vt:lpstr>
      <vt:lpstr>IEC 61131 - Part 2 - Hardware</vt:lpstr>
      <vt:lpstr> IEC 61131 - Part 3 - Programming Languages</vt:lpstr>
      <vt:lpstr>IEC 61131 - Part 4 User Guidelines</vt:lpstr>
      <vt:lpstr>IEC 61131 - Part 5 Communication</vt:lpstr>
      <vt:lpstr>IEC 61131 - Part 7 Fuzzy Logic</vt:lpstr>
      <vt:lpstr>IEC 61131 - Part 8 Technical Report</vt:lpstr>
      <vt:lpstr>IEC 61131-3 Software Model</vt:lpstr>
      <vt:lpstr>Definition of Software Model Terms</vt:lpstr>
      <vt:lpstr>PowerPoint Presentation</vt:lpstr>
      <vt:lpstr>PowerPoint Presentation</vt:lpstr>
      <vt:lpstr>The 5 Languages of IEC 61131-3</vt:lpstr>
      <vt:lpstr>Ladder Diagram (LD)</vt:lpstr>
      <vt:lpstr>Instruction List (IL)</vt:lpstr>
      <vt:lpstr>Structured Text (ST)</vt:lpstr>
      <vt:lpstr>Function Block Diagram (FBD)</vt:lpstr>
      <vt:lpstr>Sequential Function Chart (SFC)</vt:lpstr>
      <vt:lpstr>POU = Program Organization Unit</vt:lpstr>
      <vt:lpstr>IEC 61131-3 Standard Datatypes</vt:lpstr>
      <vt:lpstr>IEC 61131-3 Standard Functions </vt:lpstr>
      <vt:lpstr>IEC 61131-3 Standard Function Blocks</vt:lpstr>
      <vt:lpstr>PLCopen</vt:lpstr>
      <vt:lpstr>PowerPoint Presentation</vt:lpstr>
      <vt:lpstr>The Essence of Compliance without testing there is no standard</vt:lpstr>
      <vt:lpstr>PLCopen Compliance Level</vt:lpstr>
      <vt:lpstr>PLCopen Compliance Levels</vt:lpstr>
      <vt:lpstr>Compliance</vt:lpstr>
      <vt:lpstr>PLCopen Training Logo</vt:lpstr>
      <vt:lpstr>PLCopen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Standardization in Industrial Control Programming</dc:title>
  <dc:subject>Presentation</dc:subject>
  <dc:creator>RW</dc:creator>
  <cp:lastModifiedBy>Wendelien</cp:lastModifiedBy>
  <cp:revision>25</cp:revision>
  <cp:lastPrinted>1995-11-17T11:30:00Z</cp:lastPrinted>
  <dcterms:created xsi:type="dcterms:W3CDTF">1997-02-25T10:30:08Z</dcterms:created>
  <dcterms:modified xsi:type="dcterms:W3CDTF">2018-07-30T08:47:22Z</dcterms:modified>
</cp:coreProperties>
</file>